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9" r:id="rId3"/>
    <p:sldId id="258" r:id="rId4"/>
    <p:sldId id="260" r:id="rId5"/>
    <p:sldId id="259" r:id="rId6"/>
    <p:sldId id="261" r:id="rId7"/>
    <p:sldId id="262" r:id="rId8"/>
    <p:sldId id="264" r:id="rId9"/>
    <p:sldId id="265" r:id="rId10"/>
    <p:sldId id="266" r:id="rId11"/>
    <p:sldId id="270" r:id="rId12"/>
    <p:sldId id="271" r:id="rId13"/>
    <p:sldId id="273" r:id="rId14"/>
    <p:sldId id="274" r:id="rId15"/>
    <p:sldId id="267" r:id="rId16"/>
    <p:sldId id="276" r:id="rId17"/>
    <p:sldId id="277" r:id="rId18"/>
    <p:sldId id="268" r:id="rId19"/>
    <p:sldId id="269" r:id="rId20"/>
    <p:sldId id="278" r:id="rId21"/>
    <p:sldId id="280"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51B76-2C1F-4E0C-B65C-40EB90754C1E}" type="datetimeFigureOut">
              <a:rPr lang="it-IT" smtClean="0"/>
              <a:t>28/12/2018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4CACA-CA17-4E29-B7F2-D5376F70A905}" type="slidenum">
              <a:rPr lang="it-IT" smtClean="0"/>
              <a:t>‹N›</a:t>
            </a:fld>
            <a:endParaRPr lang="it-IT"/>
          </a:p>
        </p:txBody>
      </p:sp>
    </p:spTree>
    <p:extLst>
      <p:ext uri="{BB962C8B-B14F-4D97-AF65-F5344CB8AC3E}">
        <p14:creationId xmlns:p14="http://schemas.microsoft.com/office/powerpoint/2010/main" val="282275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E0B7A3-E8AD-4258-A6F9-F732E157CAD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117633F-4D23-4FD3-B47E-4E386564C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C5EDE40-82A4-4461-BF84-F06D6E85DEF6}"/>
              </a:ext>
            </a:extLst>
          </p:cNvPr>
          <p:cNvSpPr>
            <a:spLocks noGrp="1"/>
          </p:cNvSpPr>
          <p:nvPr>
            <p:ph type="dt" sz="half" idx="10"/>
          </p:nvPr>
        </p:nvSpPr>
        <p:spPr/>
        <p:txBody>
          <a:bodyPr/>
          <a:lstStyle/>
          <a:p>
            <a:fld id="{C0B1FDED-AE24-4CCD-AA0B-4826367CE7E7}" type="datetime1">
              <a:rPr lang="it-IT" smtClean="0"/>
              <a:t>28/12/2018</a:t>
            </a:fld>
            <a:endParaRPr lang="it-IT"/>
          </a:p>
        </p:txBody>
      </p:sp>
      <p:sp>
        <p:nvSpPr>
          <p:cNvPr id="5" name="Segnaposto piè di pagina 4">
            <a:extLst>
              <a:ext uri="{FF2B5EF4-FFF2-40B4-BE49-F238E27FC236}">
                <a16:creationId xmlns:a16="http://schemas.microsoft.com/office/drawing/2014/main" id="{A2ABB4AE-DD11-445A-AA29-25FA8096166F}"/>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82C50573-76DA-4ADE-8C6E-60333067C702}"/>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317180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2392D-4A42-45C2-9AF3-862FF9A7994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575715-6600-427A-99FB-DD6B7CE981E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1624F7-0888-4B39-A2F0-450503C1A899}"/>
              </a:ext>
            </a:extLst>
          </p:cNvPr>
          <p:cNvSpPr>
            <a:spLocks noGrp="1"/>
          </p:cNvSpPr>
          <p:nvPr>
            <p:ph type="dt" sz="half" idx="10"/>
          </p:nvPr>
        </p:nvSpPr>
        <p:spPr/>
        <p:txBody>
          <a:bodyPr/>
          <a:lstStyle/>
          <a:p>
            <a:fld id="{B160392C-1862-40A9-84C0-2EAE157F622B}" type="datetime1">
              <a:rPr lang="it-IT" smtClean="0"/>
              <a:t>28/12/2018</a:t>
            </a:fld>
            <a:endParaRPr lang="it-IT"/>
          </a:p>
        </p:txBody>
      </p:sp>
      <p:sp>
        <p:nvSpPr>
          <p:cNvPr id="5" name="Segnaposto piè di pagina 4">
            <a:extLst>
              <a:ext uri="{FF2B5EF4-FFF2-40B4-BE49-F238E27FC236}">
                <a16:creationId xmlns:a16="http://schemas.microsoft.com/office/drawing/2014/main" id="{CBD873F9-EE38-4BA8-A469-660D341069CA}"/>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E4EFA9A5-92E2-46E2-A7BC-47793FF91519}"/>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247397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36FAB58-C18A-4CCB-BC8D-BDBA0D91F29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BA9318-A0D3-40CD-BB01-DB4258A26E2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DA2883-EAAB-4184-8AB7-52C02E467A33}"/>
              </a:ext>
            </a:extLst>
          </p:cNvPr>
          <p:cNvSpPr>
            <a:spLocks noGrp="1"/>
          </p:cNvSpPr>
          <p:nvPr>
            <p:ph type="dt" sz="half" idx="10"/>
          </p:nvPr>
        </p:nvSpPr>
        <p:spPr/>
        <p:txBody>
          <a:bodyPr/>
          <a:lstStyle/>
          <a:p>
            <a:fld id="{88B4B756-0BB5-4F97-A112-E6859F336822}" type="datetime1">
              <a:rPr lang="it-IT" smtClean="0"/>
              <a:t>28/12/2018</a:t>
            </a:fld>
            <a:endParaRPr lang="it-IT"/>
          </a:p>
        </p:txBody>
      </p:sp>
      <p:sp>
        <p:nvSpPr>
          <p:cNvPr id="5" name="Segnaposto piè di pagina 4">
            <a:extLst>
              <a:ext uri="{FF2B5EF4-FFF2-40B4-BE49-F238E27FC236}">
                <a16:creationId xmlns:a16="http://schemas.microsoft.com/office/drawing/2014/main" id="{4166E72B-C757-4B35-8E02-A6E176B0E650}"/>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86D50E88-1B7E-4B32-BFAB-6A228253C00D}"/>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164617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01FA3-8C0E-4D09-ADFE-2C0F3B887E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666319-FDE2-4B45-A199-5284CDB6ABB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C14A19-2FBA-424C-B1DD-F5A2946C1D70}"/>
              </a:ext>
            </a:extLst>
          </p:cNvPr>
          <p:cNvSpPr>
            <a:spLocks noGrp="1"/>
          </p:cNvSpPr>
          <p:nvPr>
            <p:ph type="dt" sz="half" idx="10"/>
          </p:nvPr>
        </p:nvSpPr>
        <p:spPr/>
        <p:txBody>
          <a:bodyPr/>
          <a:lstStyle/>
          <a:p>
            <a:fld id="{38EA113E-8454-4B39-AAA2-A259A252EEB8}" type="datetime1">
              <a:rPr lang="it-IT" smtClean="0"/>
              <a:t>28/12/2018</a:t>
            </a:fld>
            <a:endParaRPr lang="it-IT"/>
          </a:p>
        </p:txBody>
      </p:sp>
      <p:sp>
        <p:nvSpPr>
          <p:cNvPr id="5" name="Segnaposto piè di pagina 4">
            <a:extLst>
              <a:ext uri="{FF2B5EF4-FFF2-40B4-BE49-F238E27FC236}">
                <a16:creationId xmlns:a16="http://schemas.microsoft.com/office/drawing/2014/main" id="{0E790B02-7825-48A0-AF25-103A68248391}"/>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C0FBEBAB-3146-4DD9-AAC4-607B3CE1C253}"/>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322895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C1540-C42F-4B93-89B9-1886EB16EA2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824974-750C-4AE2-9087-79795F929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AD475AA-7C11-44A5-A2C2-0F0CEC2307F2}"/>
              </a:ext>
            </a:extLst>
          </p:cNvPr>
          <p:cNvSpPr>
            <a:spLocks noGrp="1"/>
          </p:cNvSpPr>
          <p:nvPr>
            <p:ph type="dt" sz="half" idx="10"/>
          </p:nvPr>
        </p:nvSpPr>
        <p:spPr/>
        <p:txBody>
          <a:bodyPr/>
          <a:lstStyle/>
          <a:p>
            <a:fld id="{EB82E264-3DA4-4984-8C4E-AE8959D3B8D7}" type="datetime1">
              <a:rPr lang="it-IT" smtClean="0"/>
              <a:t>28/12/2018</a:t>
            </a:fld>
            <a:endParaRPr lang="it-IT"/>
          </a:p>
        </p:txBody>
      </p:sp>
      <p:sp>
        <p:nvSpPr>
          <p:cNvPr id="5" name="Segnaposto piè di pagina 4">
            <a:extLst>
              <a:ext uri="{FF2B5EF4-FFF2-40B4-BE49-F238E27FC236}">
                <a16:creationId xmlns:a16="http://schemas.microsoft.com/office/drawing/2014/main" id="{DEED8B33-6C72-4467-A758-D628B18C0125}"/>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11678113-9B19-453D-8C8D-8BD649F9893A}"/>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49450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F75EA-DD34-4532-A2DE-75E8F8B5D4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644C9A-0719-46B6-A1BA-1493D2D9485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884AC37-0115-4757-A4CA-738DDA357C9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899D402-93F5-4638-B20C-F247CE3ED96D}"/>
              </a:ext>
            </a:extLst>
          </p:cNvPr>
          <p:cNvSpPr>
            <a:spLocks noGrp="1"/>
          </p:cNvSpPr>
          <p:nvPr>
            <p:ph type="dt" sz="half" idx="10"/>
          </p:nvPr>
        </p:nvSpPr>
        <p:spPr/>
        <p:txBody>
          <a:bodyPr/>
          <a:lstStyle/>
          <a:p>
            <a:fld id="{987D4AE3-AB43-477E-B3D6-5DE818C19AF0}" type="datetime1">
              <a:rPr lang="it-IT" smtClean="0"/>
              <a:t>28/12/2018</a:t>
            </a:fld>
            <a:endParaRPr lang="it-IT"/>
          </a:p>
        </p:txBody>
      </p:sp>
      <p:sp>
        <p:nvSpPr>
          <p:cNvPr id="6" name="Segnaposto piè di pagina 5">
            <a:extLst>
              <a:ext uri="{FF2B5EF4-FFF2-40B4-BE49-F238E27FC236}">
                <a16:creationId xmlns:a16="http://schemas.microsoft.com/office/drawing/2014/main" id="{827DF190-112D-413E-BBC0-EE891AD29729}"/>
              </a:ext>
            </a:extLst>
          </p:cNvPr>
          <p:cNvSpPr>
            <a:spLocks noGrp="1"/>
          </p:cNvSpPr>
          <p:nvPr>
            <p:ph type="ftr" sz="quarter" idx="11"/>
          </p:nvPr>
        </p:nvSpPr>
        <p:spPr/>
        <p:txBody>
          <a:bodyPr/>
          <a:lstStyle/>
          <a:p>
            <a:r>
              <a:rPr lang="it-IT"/>
              <a:t>Comunicazione</a:t>
            </a:r>
          </a:p>
        </p:txBody>
      </p:sp>
      <p:sp>
        <p:nvSpPr>
          <p:cNvPr id="7" name="Segnaposto numero diapositiva 6">
            <a:extLst>
              <a:ext uri="{FF2B5EF4-FFF2-40B4-BE49-F238E27FC236}">
                <a16:creationId xmlns:a16="http://schemas.microsoft.com/office/drawing/2014/main" id="{0990EA19-472E-45CB-AAA1-4836E023AEEE}"/>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241644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78D52-BEB0-4E2A-9FA9-1B3A21072B7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4A1BA7-7272-48FC-BA2E-33385583BF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B4555935-8C7C-447E-AACA-A2EF3747BC9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72D1DD5-DAEA-435A-B9EE-51F7B4C05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36CE4D7-E7CB-4051-91A2-04EF1AACE1FA}"/>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A597C2C-3BFA-41FE-B910-B1CDF2E87D7C}"/>
              </a:ext>
            </a:extLst>
          </p:cNvPr>
          <p:cNvSpPr>
            <a:spLocks noGrp="1"/>
          </p:cNvSpPr>
          <p:nvPr>
            <p:ph type="dt" sz="half" idx="10"/>
          </p:nvPr>
        </p:nvSpPr>
        <p:spPr/>
        <p:txBody>
          <a:bodyPr/>
          <a:lstStyle/>
          <a:p>
            <a:fld id="{E18A762A-34CB-4AE8-8481-A84DA68908E1}" type="datetime1">
              <a:rPr lang="it-IT" smtClean="0"/>
              <a:t>28/12/2018</a:t>
            </a:fld>
            <a:endParaRPr lang="it-IT"/>
          </a:p>
        </p:txBody>
      </p:sp>
      <p:sp>
        <p:nvSpPr>
          <p:cNvPr id="8" name="Segnaposto piè di pagina 7">
            <a:extLst>
              <a:ext uri="{FF2B5EF4-FFF2-40B4-BE49-F238E27FC236}">
                <a16:creationId xmlns:a16="http://schemas.microsoft.com/office/drawing/2014/main" id="{B212E19A-988A-458E-9426-67352E904F56}"/>
              </a:ext>
            </a:extLst>
          </p:cNvPr>
          <p:cNvSpPr>
            <a:spLocks noGrp="1"/>
          </p:cNvSpPr>
          <p:nvPr>
            <p:ph type="ftr" sz="quarter" idx="11"/>
          </p:nvPr>
        </p:nvSpPr>
        <p:spPr/>
        <p:txBody>
          <a:bodyPr/>
          <a:lstStyle/>
          <a:p>
            <a:r>
              <a:rPr lang="it-IT"/>
              <a:t>Comunicazione</a:t>
            </a:r>
          </a:p>
        </p:txBody>
      </p:sp>
      <p:sp>
        <p:nvSpPr>
          <p:cNvPr id="9" name="Segnaposto numero diapositiva 8">
            <a:extLst>
              <a:ext uri="{FF2B5EF4-FFF2-40B4-BE49-F238E27FC236}">
                <a16:creationId xmlns:a16="http://schemas.microsoft.com/office/drawing/2014/main" id="{81054FE7-DF56-49A8-83BE-F96ED1682D36}"/>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294374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BAD9F-7A0E-401F-A710-5E96D642324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2539379-740A-44D2-90FB-F4932F6DF6B6}"/>
              </a:ext>
            </a:extLst>
          </p:cNvPr>
          <p:cNvSpPr>
            <a:spLocks noGrp="1"/>
          </p:cNvSpPr>
          <p:nvPr>
            <p:ph type="dt" sz="half" idx="10"/>
          </p:nvPr>
        </p:nvSpPr>
        <p:spPr/>
        <p:txBody>
          <a:bodyPr/>
          <a:lstStyle/>
          <a:p>
            <a:fld id="{7C29BB4B-5C21-4E35-8678-7179399244BB}" type="datetime1">
              <a:rPr lang="it-IT" smtClean="0"/>
              <a:t>28/12/2018</a:t>
            </a:fld>
            <a:endParaRPr lang="it-IT"/>
          </a:p>
        </p:txBody>
      </p:sp>
      <p:sp>
        <p:nvSpPr>
          <p:cNvPr id="4" name="Segnaposto piè di pagina 3">
            <a:extLst>
              <a:ext uri="{FF2B5EF4-FFF2-40B4-BE49-F238E27FC236}">
                <a16:creationId xmlns:a16="http://schemas.microsoft.com/office/drawing/2014/main" id="{A2D386BF-8648-4B57-995E-DECBA0B1572C}"/>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138EFE91-B85B-4D59-A9D9-02A1E1DD9D3B}"/>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190168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0B1BED0-2DD6-4832-9247-4FFC1D4DC9C1}"/>
              </a:ext>
            </a:extLst>
          </p:cNvPr>
          <p:cNvSpPr>
            <a:spLocks noGrp="1"/>
          </p:cNvSpPr>
          <p:nvPr>
            <p:ph type="dt" sz="half" idx="10"/>
          </p:nvPr>
        </p:nvSpPr>
        <p:spPr/>
        <p:txBody>
          <a:bodyPr/>
          <a:lstStyle/>
          <a:p>
            <a:fld id="{D1B5B1A5-3EC9-49BA-859F-E195C2D01FA5}" type="datetime1">
              <a:rPr lang="it-IT" smtClean="0"/>
              <a:t>28/12/2018</a:t>
            </a:fld>
            <a:endParaRPr lang="it-IT"/>
          </a:p>
        </p:txBody>
      </p:sp>
      <p:sp>
        <p:nvSpPr>
          <p:cNvPr id="3" name="Segnaposto piè di pagina 2">
            <a:extLst>
              <a:ext uri="{FF2B5EF4-FFF2-40B4-BE49-F238E27FC236}">
                <a16:creationId xmlns:a16="http://schemas.microsoft.com/office/drawing/2014/main" id="{2BBD5F2E-9E5B-4F01-A3FB-6BB2FAF57901}"/>
              </a:ext>
            </a:extLst>
          </p:cNvPr>
          <p:cNvSpPr>
            <a:spLocks noGrp="1"/>
          </p:cNvSpPr>
          <p:nvPr>
            <p:ph type="ftr" sz="quarter" idx="11"/>
          </p:nvPr>
        </p:nvSpPr>
        <p:spPr/>
        <p:txBody>
          <a:bodyPr/>
          <a:lstStyle/>
          <a:p>
            <a:r>
              <a:rPr lang="it-IT"/>
              <a:t>Comunicazione</a:t>
            </a:r>
          </a:p>
        </p:txBody>
      </p:sp>
      <p:sp>
        <p:nvSpPr>
          <p:cNvPr id="4" name="Segnaposto numero diapositiva 3">
            <a:extLst>
              <a:ext uri="{FF2B5EF4-FFF2-40B4-BE49-F238E27FC236}">
                <a16:creationId xmlns:a16="http://schemas.microsoft.com/office/drawing/2014/main" id="{B35F2A85-9EB9-4F5A-BC5A-7D5126EAEFE4}"/>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2666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5E2A3-272B-46C8-A28C-273E4E4AFB7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1A2E26-F838-40A3-8F06-3709A57D6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0A3B00-6A0D-43CF-AFC1-AFED37544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5813734-20CC-41A7-89C4-0BAB05193A62}"/>
              </a:ext>
            </a:extLst>
          </p:cNvPr>
          <p:cNvSpPr>
            <a:spLocks noGrp="1"/>
          </p:cNvSpPr>
          <p:nvPr>
            <p:ph type="dt" sz="half" idx="10"/>
          </p:nvPr>
        </p:nvSpPr>
        <p:spPr/>
        <p:txBody>
          <a:bodyPr/>
          <a:lstStyle/>
          <a:p>
            <a:fld id="{F8CF97F0-E438-47BC-8C75-32D54C2040FD}" type="datetime1">
              <a:rPr lang="it-IT" smtClean="0"/>
              <a:t>28/12/2018</a:t>
            </a:fld>
            <a:endParaRPr lang="it-IT"/>
          </a:p>
        </p:txBody>
      </p:sp>
      <p:sp>
        <p:nvSpPr>
          <p:cNvPr id="6" name="Segnaposto piè di pagina 5">
            <a:extLst>
              <a:ext uri="{FF2B5EF4-FFF2-40B4-BE49-F238E27FC236}">
                <a16:creationId xmlns:a16="http://schemas.microsoft.com/office/drawing/2014/main" id="{3FF93111-5BE6-4970-A057-F5B50AC6694D}"/>
              </a:ext>
            </a:extLst>
          </p:cNvPr>
          <p:cNvSpPr>
            <a:spLocks noGrp="1"/>
          </p:cNvSpPr>
          <p:nvPr>
            <p:ph type="ftr" sz="quarter" idx="11"/>
          </p:nvPr>
        </p:nvSpPr>
        <p:spPr/>
        <p:txBody>
          <a:bodyPr/>
          <a:lstStyle/>
          <a:p>
            <a:r>
              <a:rPr lang="it-IT"/>
              <a:t>Comunicazione</a:t>
            </a:r>
          </a:p>
        </p:txBody>
      </p:sp>
      <p:sp>
        <p:nvSpPr>
          <p:cNvPr id="7" name="Segnaposto numero diapositiva 6">
            <a:extLst>
              <a:ext uri="{FF2B5EF4-FFF2-40B4-BE49-F238E27FC236}">
                <a16:creationId xmlns:a16="http://schemas.microsoft.com/office/drawing/2014/main" id="{49D9A500-D808-4C0A-83CE-17C275D89137}"/>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235741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564B3-6716-4C24-8FE7-39DFAE5394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3B9981C-C05D-4593-91D4-B93852F73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97A5655-8749-408A-A1B2-F4470E2C3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C6A360A-3714-4BC6-8137-0438C3D6E2BC}"/>
              </a:ext>
            </a:extLst>
          </p:cNvPr>
          <p:cNvSpPr>
            <a:spLocks noGrp="1"/>
          </p:cNvSpPr>
          <p:nvPr>
            <p:ph type="dt" sz="half" idx="10"/>
          </p:nvPr>
        </p:nvSpPr>
        <p:spPr/>
        <p:txBody>
          <a:bodyPr/>
          <a:lstStyle/>
          <a:p>
            <a:fld id="{648ED567-2CFC-4D87-85DC-97F1E727B7D1}" type="datetime1">
              <a:rPr lang="it-IT" smtClean="0"/>
              <a:t>28/12/2018</a:t>
            </a:fld>
            <a:endParaRPr lang="it-IT"/>
          </a:p>
        </p:txBody>
      </p:sp>
      <p:sp>
        <p:nvSpPr>
          <p:cNvPr id="6" name="Segnaposto piè di pagina 5">
            <a:extLst>
              <a:ext uri="{FF2B5EF4-FFF2-40B4-BE49-F238E27FC236}">
                <a16:creationId xmlns:a16="http://schemas.microsoft.com/office/drawing/2014/main" id="{72440C48-66AF-4AFB-8CF0-D13EB0FC96C8}"/>
              </a:ext>
            </a:extLst>
          </p:cNvPr>
          <p:cNvSpPr>
            <a:spLocks noGrp="1"/>
          </p:cNvSpPr>
          <p:nvPr>
            <p:ph type="ftr" sz="quarter" idx="11"/>
          </p:nvPr>
        </p:nvSpPr>
        <p:spPr/>
        <p:txBody>
          <a:bodyPr/>
          <a:lstStyle/>
          <a:p>
            <a:r>
              <a:rPr lang="it-IT"/>
              <a:t>Comunicazione</a:t>
            </a:r>
          </a:p>
        </p:txBody>
      </p:sp>
      <p:sp>
        <p:nvSpPr>
          <p:cNvPr id="7" name="Segnaposto numero diapositiva 6">
            <a:extLst>
              <a:ext uri="{FF2B5EF4-FFF2-40B4-BE49-F238E27FC236}">
                <a16:creationId xmlns:a16="http://schemas.microsoft.com/office/drawing/2014/main" id="{D9437C3D-2E9E-4F4C-97A0-50C4875C2A5E}"/>
              </a:ext>
            </a:extLst>
          </p:cNvPr>
          <p:cNvSpPr>
            <a:spLocks noGrp="1"/>
          </p:cNvSpPr>
          <p:nvPr>
            <p:ph type="sldNum" sz="quarter" idx="12"/>
          </p:nvPr>
        </p:nvSpPr>
        <p:spPr/>
        <p:txBody>
          <a:bodyPr/>
          <a:lstStyle/>
          <a:p>
            <a:fld id="{576D6758-E145-4906-80A8-B4C617DBE4A7}" type="slidenum">
              <a:rPr lang="it-IT" smtClean="0"/>
              <a:t>‹N›</a:t>
            </a:fld>
            <a:endParaRPr lang="it-IT"/>
          </a:p>
        </p:txBody>
      </p:sp>
    </p:spTree>
    <p:extLst>
      <p:ext uri="{BB962C8B-B14F-4D97-AF65-F5344CB8AC3E}">
        <p14:creationId xmlns:p14="http://schemas.microsoft.com/office/powerpoint/2010/main" val="350902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95FC951-709F-4E04-8ACF-249766686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39BCA1A-DA7C-4CD7-8845-0FEE82385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058DA4-5655-4454-B99D-F71168E73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F8A65-70D5-4C68-AE49-CDAB60A4CA8E}" type="datetime1">
              <a:rPr lang="it-IT" smtClean="0"/>
              <a:t>28/12/2018</a:t>
            </a:fld>
            <a:endParaRPr lang="it-IT"/>
          </a:p>
        </p:txBody>
      </p:sp>
      <p:sp>
        <p:nvSpPr>
          <p:cNvPr id="5" name="Segnaposto piè di pagina 4">
            <a:extLst>
              <a:ext uri="{FF2B5EF4-FFF2-40B4-BE49-F238E27FC236}">
                <a16:creationId xmlns:a16="http://schemas.microsoft.com/office/drawing/2014/main" id="{39F25607-3AF8-4191-8156-D51BF6856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Comunicazione</a:t>
            </a:r>
          </a:p>
        </p:txBody>
      </p:sp>
      <p:sp>
        <p:nvSpPr>
          <p:cNvPr id="6" name="Segnaposto numero diapositiva 5">
            <a:extLst>
              <a:ext uri="{FF2B5EF4-FFF2-40B4-BE49-F238E27FC236}">
                <a16:creationId xmlns:a16="http://schemas.microsoft.com/office/drawing/2014/main" id="{7C7BE537-D5DF-484E-84D6-82FEA8596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D6758-E145-4906-80A8-B4C617DBE4A7}" type="slidenum">
              <a:rPr lang="it-IT" smtClean="0"/>
              <a:t>‹N›</a:t>
            </a:fld>
            <a:endParaRPr lang="it-IT"/>
          </a:p>
        </p:txBody>
      </p:sp>
      <p:pic>
        <p:nvPicPr>
          <p:cNvPr id="7" name="Immagine 6">
            <a:extLst>
              <a:ext uri="{FF2B5EF4-FFF2-40B4-BE49-F238E27FC236}">
                <a16:creationId xmlns:a16="http://schemas.microsoft.com/office/drawing/2014/main" id="{A38A238D-ED48-4CAE-8E14-C8954DEEDA6D}"/>
              </a:ext>
            </a:extLst>
          </p:cNvPr>
          <p:cNvPicPr>
            <a:picLocks noChangeAspect="1"/>
          </p:cNvPicPr>
          <p:nvPr userDrawn="1"/>
        </p:nvPicPr>
        <p:blipFill>
          <a:blip r:embed="rId13"/>
          <a:stretch>
            <a:fillRect/>
          </a:stretch>
        </p:blipFill>
        <p:spPr>
          <a:xfrm>
            <a:off x="99623" y="6076561"/>
            <a:ext cx="671902" cy="671902"/>
          </a:xfrm>
          <a:prstGeom prst="rect">
            <a:avLst/>
          </a:prstGeom>
        </p:spPr>
      </p:pic>
    </p:spTree>
    <p:extLst>
      <p:ext uri="{BB962C8B-B14F-4D97-AF65-F5344CB8AC3E}">
        <p14:creationId xmlns:p14="http://schemas.microsoft.com/office/powerpoint/2010/main" val="127587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9697BE-EDCD-4504-BE35-19366F8C3209}"/>
              </a:ext>
            </a:extLst>
          </p:cNvPr>
          <p:cNvSpPr>
            <a:spLocks noGrp="1"/>
          </p:cNvSpPr>
          <p:nvPr>
            <p:ph type="ctrTitle"/>
          </p:nvPr>
        </p:nvSpPr>
        <p:spPr>
          <a:xfrm>
            <a:off x="1524000" y="1122363"/>
            <a:ext cx="9144000" cy="2387600"/>
          </a:xfrm>
        </p:spPr>
        <p:txBody>
          <a:bodyPr/>
          <a:lstStyle/>
          <a:p>
            <a:r>
              <a:rPr lang="it-IT" dirty="0"/>
              <a:t>La comunicazione</a:t>
            </a:r>
            <a:br>
              <a:rPr lang="it-IT" dirty="0"/>
            </a:br>
            <a:r>
              <a:rPr lang="it-IT" dirty="0"/>
              <a:t>Didattica Subacquea</a:t>
            </a:r>
          </a:p>
        </p:txBody>
      </p:sp>
      <p:sp>
        <p:nvSpPr>
          <p:cNvPr id="3" name="Sottotitolo 2">
            <a:extLst>
              <a:ext uri="{FF2B5EF4-FFF2-40B4-BE49-F238E27FC236}">
                <a16:creationId xmlns:a16="http://schemas.microsoft.com/office/drawing/2014/main" id="{8F6311CC-EF6F-42AD-B6A5-180C4CF63783}"/>
              </a:ext>
            </a:extLst>
          </p:cNvPr>
          <p:cNvSpPr>
            <a:spLocks noGrp="1"/>
          </p:cNvSpPr>
          <p:nvPr>
            <p:ph type="subTitle" idx="1"/>
          </p:nvPr>
        </p:nvSpPr>
        <p:spPr>
          <a:xfrm>
            <a:off x="1524000" y="3602038"/>
            <a:ext cx="9144000" cy="1655762"/>
          </a:xfrm>
        </p:spPr>
        <p:txBody>
          <a:bodyPr/>
          <a:lstStyle/>
          <a:p>
            <a:r>
              <a:rPr lang="it-IT" dirty="0"/>
              <a:t>Bologna 29/12/2018</a:t>
            </a:r>
          </a:p>
        </p:txBody>
      </p:sp>
      <p:pic>
        <p:nvPicPr>
          <p:cNvPr id="4" name="Immagine 3">
            <a:extLst>
              <a:ext uri="{FF2B5EF4-FFF2-40B4-BE49-F238E27FC236}">
                <a16:creationId xmlns:a16="http://schemas.microsoft.com/office/drawing/2014/main" id="{38D81FA8-2667-409D-AEED-D6CB99AA4EC9}"/>
              </a:ext>
            </a:extLst>
          </p:cNvPr>
          <p:cNvPicPr>
            <a:picLocks noChangeAspect="1"/>
          </p:cNvPicPr>
          <p:nvPr/>
        </p:nvPicPr>
        <p:blipFill>
          <a:blip r:embed="rId2"/>
          <a:stretch>
            <a:fillRect/>
          </a:stretch>
        </p:blipFill>
        <p:spPr>
          <a:xfrm>
            <a:off x="9138848" y="300327"/>
            <a:ext cx="1713182" cy="1713182"/>
          </a:xfrm>
          <a:prstGeom prst="rect">
            <a:avLst/>
          </a:prstGeom>
        </p:spPr>
      </p:pic>
      <p:sp>
        <p:nvSpPr>
          <p:cNvPr id="5" name="Ovale 4">
            <a:extLst>
              <a:ext uri="{FF2B5EF4-FFF2-40B4-BE49-F238E27FC236}">
                <a16:creationId xmlns:a16="http://schemas.microsoft.com/office/drawing/2014/main" id="{4C1C97AC-3815-4E39-88B9-276F9F7FC06F}"/>
              </a:ext>
            </a:extLst>
          </p:cNvPr>
          <p:cNvSpPr/>
          <p:nvPr/>
        </p:nvSpPr>
        <p:spPr>
          <a:xfrm>
            <a:off x="0" y="5980430"/>
            <a:ext cx="914402" cy="7677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0DB18ED6-CF8B-4710-BCB9-CC19C0E8AA3F}"/>
              </a:ext>
            </a:extLst>
          </p:cNvPr>
          <p:cNvSpPr>
            <a:spLocks noGrp="1"/>
          </p:cNvSpPr>
          <p:nvPr>
            <p:ph type="ftr" sz="quarter" idx="11"/>
          </p:nvPr>
        </p:nvSpPr>
        <p:spPr/>
        <p:txBody>
          <a:bodyPr/>
          <a:lstStyle/>
          <a:p>
            <a:r>
              <a:rPr lang="it-IT"/>
              <a:t>Comunicazione</a:t>
            </a:r>
          </a:p>
        </p:txBody>
      </p:sp>
      <p:sp>
        <p:nvSpPr>
          <p:cNvPr id="7" name="Segnaposto numero diapositiva 6">
            <a:extLst>
              <a:ext uri="{FF2B5EF4-FFF2-40B4-BE49-F238E27FC236}">
                <a16:creationId xmlns:a16="http://schemas.microsoft.com/office/drawing/2014/main" id="{9DD3BC71-5216-4D07-8CD0-3C52CCB705A0}"/>
              </a:ext>
            </a:extLst>
          </p:cNvPr>
          <p:cNvSpPr>
            <a:spLocks noGrp="1"/>
          </p:cNvSpPr>
          <p:nvPr>
            <p:ph type="sldNum" sz="quarter" idx="12"/>
          </p:nvPr>
        </p:nvSpPr>
        <p:spPr/>
        <p:txBody>
          <a:bodyPr/>
          <a:lstStyle/>
          <a:p>
            <a:fld id="{6BD11D33-16C0-4402-B41D-C9C367A1ABAC}" type="slidenum">
              <a:rPr lang="it-IT" smtClean="0"/>
              <a:t>1</a:t>
            </a:fld>
            <a:endParaRPr lang="it-IT"/>
          </a:p>
        </p:txBody>
      </p:sp>
    </p:spTree>
    <p:extLst>
      <p:ext uri="{BB962C8B-B14F-4D97-AF65-F5344CB8AC3E}">
        <p14:creationId xmlns:p14="http://schemas.microsoft.com/office/powerpoint/2010/main" val="347867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9CCC0F-158B-4BD0-A76C-05DD25547F68}"/>
              </a:ext>
            </a:extLst>
          </p:cNvPr>
          <p:cNvSpPr>
            <a:spLocks noGrp="1"/>
          </p:cNvSpPr>
          <p:nvPr>
            <p:ph type="title"/>
          </p:nvPr>
        </p:nvSpPr>
        <p:spPr>
          <a:xfrm>
            <a:off x="10242096" y="0"/>
            <a:ext cx="1959429" cy="788761"/>
          </a:xfrm>
        </p:spPr>
        <p:txBody>
          <a:bodyPr/>
          <a:lstStyle/>
          <a:p>
            <a:r>
              <a:rPr lang="it-IT" dirty="0"/>
              <a:t>Portale </a:t>
            </a:r>
          </a:p>
        </p:txBody>
      </p:sp>
      <p:sp>
        <p:nvSpPr>
          <p:cNvPr id="3" name="Segnaposto contenuto 2">
            <a:extLst>
              <a:ext uri="{FF2B5EF4-FFF2-40B4-BE49-F238E27FC236}">
                <a16:creationId xmlns:a16="http://schemas.microsoft.com/office/drawing/2014/main" id="{30A60733-97BF-493A-8DFF-2E53616FB252}"/>
              </a:ext>
            </a:extLst>
          </p:cNvPr>
          <p:cNvSpPr>
            <a:spLocks noGrp="1"/>
          </p:cNvSpPr>
          <p:nvPr>
            <p:ph idx="1"/>
          </p:nvPr>
        </p:nvSpPr>
        <p:spPr>
          <a:xfrm>
            <a:off x="555170" y="671739"/>
            <a:ext cx="10515600" cy="4351338"/>
          </a:xfrm>
        </p:spPr>
        <p:txBody>
          <a:bodyPr>
            <a:normAutofit lnSpcReduction="10000"/>
          </a:bodyPr>
          <a:lstStyle/>
          <a:p>
            <a:r>
              <a:rPr lang="it-IT" dirty="0"/>
              <a:t>In più di una occasione (Treviso 13/06/2018) viene criticato il portale e per questo viene accusato Nolli …</a:t>
            </a:r>
          </a:p>
          <a:p>
            <a:r>
              <a:rPr lang="it-IT" dirty="0"/>
              <a:t> Il Presidente chiede che il </a:t>
            </a:r>
            <a:r>
              <a:rPr lang="it-IT" dirty="0" err="1"/>
              <a:t>poprtale</a:t>
            </a:r>
            <a:r>
              <a:rPr lang="it-IT" dirty="0"/>
              <a:t> venga rivisto, anche perché proprio allo scadere dell’anno è già previsto che venga fatto il primo restyling del sito in essere.</a:t>
            </a:r>
          </a:p>
          <a:p>
            <a:r>
              <a:rPr lang="it-IT" dirty="0"/>
              <a:t>Vengono quindi organizzati incontri insieme anche a Coni-Net ai quali Frascari si sottrae, qualche volta anche con scuse banali del tipo «ho visto una mail di disdetta dell’incontro» … </a:t>
            </a:r>
          </a:p>
          <a:p>
            <a:pPr lvl="1"/>
            <a:r>
              <a:rPr lang="it-IT" dirty="0"/>
              <a:t>Mai inviata una mail di disdetta</a:t>
            </a:r>
          </a:p>
          <a:p>
            <a:r>
              <a:rPr lang="it-IT" dirty="0"/>
              <a:t>… comunque qualche incontro viene organizzato e queste sono le mail che lo confermano </a:t>
            </a:r>
          </a:p>
        </p:txBody>
      </p:sp>
      <p:sp>
        <p:nvSpPr>
          <p:cNvPr id="4" name="Segnaposto piè di pagina 3">
            <a:extLst>
              <a:ext uri="{FF2B5EF4-FFF2-40B4-BE49-F238E27FC236}">
                <a16:creationId xmlns:a16="http://schemas.microsoft.com/office/drawing/2014/main" id="{F28F5026-9BFA-4272-A949-D973671FFDF6}"/>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9D04587A-6C2C-4C61-991E-D089967F457F}"/>
              </a:ext>
            </a:extLst>
          </p:cNvPr>
          <p:cNvSpPr>
            <a:spLocks noGrp="1"/>
          </p:cNvSpPr>
          <p:nvPr>
            <p:ph type="sldNum" sz="quarter" idx="12"/>
          </p:nvPr>
        </p:nvSpPr>
        <p:spPr/>
        <p:txBody>
          <a:bodyPr/>
          <a:lstStyle/>
          <a:p>
            <a:fld id="{576D6758-E145-4906-80A8-B4C617DBE4A7}" type="slidenum">
              <a:rPr lang="it-IT" smtClean="0"/>
              <a:t>10</a:t>
            </a:fld>
            <a:endParaRPr lang="it-IT"/>
          </a:p>
        </p:txBody>
      </p:sp>
    </p:spTree>
    <p:extLst>
      <p:ext uri="{BB962C8B-B14F-4D97-AF65-F5344CB8AC3E}">
        <p14:creationId xmlns:p14="http://schemas.microsoft.com/office/powerpoint/2010/main" val="41173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083F0F1-02B2-474F-9DE1-A3315D4ED0BF}"/>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28FF48B5-6BB6-497B-B965-445073CBD377}"/>
              </a:ext>
            </a:extLst>
          </p:cNvPr>
          <p:cNvSpPr>
            <a:spLocks noGrp="1"/>
          </p:cNvSpPr>
          <p:nvPr>
            <p:ph type="sldNum" sz="quarter" idx="12"/>
          </p:nvPr>
        </p:nvSpPr>
        <p:spPr/>
        <p:txBody>
          <a:bodyPr/>
          <a:lstStyle/>
          <a:p>
            <a:fld id="{576D6758-E145-4906-80A8-B4C617DBE4A7}" type="slidenum">
              <a:rPr lang="it-IT" smtClean="0"/>
              <a:t>11</a:t>
            </a:fld>
            <a:endParaRPr lang="it-IT"/>
          </a:p>
        </p:txBody>
      </p:sp>
      <p:pic>
        <p:nvPicPr>
          <p:cNvPr id="4" name="Immagine 3">
            <a:extLst>
              <a:ext uri="{FF2B5EF4-FFF2-40B4-BE49-F238E27FC236}">
                <a16:creationId xmlns:a16="http://schemas.microsoft.com/office/drawing/2014/main" id="{13A3BC3F-3313-49D4-942C-7E3FC2C989C1}"/>
              </a:ext>
            </a:extLst>
          </p:cNvPr>
          <p:cNvPicPr>
            <a:picLocks noChangeAspect="1"/>
          </p:cNvPicPr>
          <p:nvPr/>
        </p:nvPicPr>
        <p:blipFill>
          <a:blip r:embed="rId2"/>
          <a:stretch>
            <a:fillRect/>
          </a:stretch>
        </p:blipFill>
        <p:spPr>
          <a:xfrm>
            <a:off x="718185" y="269875"/>
            <a:ext cx="9353550" cy="6086475"/>
          </a:xfrm>
          <a:prstGeom prst="rect">
            <a:avLst/>
          </a:prstGeom>
        </p:spPr>
      </p:pic>
      <p:sp>
        <p:nvSpPr>
          <p:cNvPr id="5" name="Ovale 4">
            <a:extLst>
              <a:ext uri="{FF2B5EF4-FFF2-40B4-BE49-F238E27FC236}">
                <a16:creationId xmlns:a16="http://schemas.microsoft.com/office/drawing/2014/main" id="{D4D50206-AACE-4B96-8134-6DEAD4B2F1E7}"/>
              </a:ext>
            </a:extLst>
          </p:cNvPr>
          <p:cNvSpPr/>
          <p:nvPr/>
        </p:nvSpPr>
        <p:spPr>
          <a:xfrm>
            <a:off x="8361680" y="411163"/>
            <a:ext cx="180848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FB8C2C3A-F41D-40D7-BC03-C9DC2D30ECB1}"/>
              </a:ext>
            </a:extLst>
          </p:cNvPr>
          <p:cNvSpPr/>
          <p:nvPr/>
        </p:nvSpPr>
        <p:spPr>
          <a:xfrm>
            <a:off x="7543800" y="2076451"/>
            <a:ext cx="1219200" cy="3905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21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D28F20A-1673-4C8C-9A34-8D5C77A123D7}"/>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14FE8A34-1D04-448C-80D9-3E35CBB2034B}"/>
              </a:ext>
            </a:extLst>
          </p:cNvPr>
          <p:cNvSpPr>
            <a:spLocks noGrp="1"/>
          </p:cNvSpPr>
          <p:nvPr>
            <p:ph type="sldNum" sz="quarter" idx="12"/>
          </p:nvPr>
        </p:nvSpPr>
        <p:spPr/>
        <p:txBody>
          <a:bodyPr/>
          <a:lstStyle/>
          <a:p>
            <a:fld id="{576D6758-E145-4906-80A8-B4C617DBE4A7}" type="slidenum">
              <a:rPr lang="it-IT" smtClean="0"/>
              <a:t>12</a:t>
            </a:fld>
            <a:endParaRPr lang="it-IT"/>
          </a:p>
        </p:txBody>
      </p:sp>
      <p:pic>
        <p:nvPicPr>
          <p:cNvPr id="4" name="Immagine 3">
            <a:extLst>
              <a:ext uri="{FF2B5EF4-FFF2-40B4-BE49-F238E27FC236}">
                <a16:creationId xmlns:a16="http://schemas.microsoft.com/office/drawing/2014/main" id="{54825671-80D8-4A12-94DC-FA1FBD53F23D}"/>
              </a:ext>
            </a:extLst>
          </p:cNvPr>
          <p:cNvPicPr>
            <a:picLocks noChangeAspect="1"/>
          </p:cNvPicPr>
          <p:nvPr/>
        </p:nvPicPr>
        <p:blipFill>
          <a:blip r:embed="rId2"/>
          <a:stretch>
            <a:fillRect/>
          </a:stretch>
        </p:blipFill>
        <p:spPr>
          <a:xfrm>
            <a:off x="838200" y="243111"/>
            <a:ext cx="10515600" cy="6371778"/>
          </a:xfrm>
          <a:prstGeom prst="rect">
            <a:avLst/>
          </a:prstGeom>
        </p:spPr>
      </p:pic>
      <p:sp>
        <p:nvSpPr>
          <p:cNvPr id="5" name="Segnaposto contenuto 2">
            <a:extLst>
              <a:ext uri="{FF2B5EF4-FFF2-40B4-BE49-F238E27FC236}">
                <a16:creationId xmlns:a16="http://schemas.microsoft.com/office/drawing/2014/main" id="{E919746F-9C0B-4787-A6BA-9ABB0499D441}"/>
              </a:ext>
            </a:extLst>
          </p:cNvPr>
          <p:cNvSpPr txBox="1">
            <a:spLocks/>
          </p:cNvSpPr>
          <p:nvPr/>
        </p:nvSpPr>
        <p:spPr>
          <a:xfrm>
            <a:off x="726619" y="293006"/>
            <a:ext cx="11112955" cy="60134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I due nominativi a cui si riferisce sono relativi a Facebook … poi vedremo il seguito</a:t>
            </a:r>
          </a:p>
          <a:p>
            <a:r>
              <a:rPr lang="it-IT" dirty="0"/>
              <a:t>L’allegato contiene osservazioni fatte da persone differenti che:</a:t>
            </a:r>
          </a:p>
          <a:p>
            <a:pPr lvl="1"/>
            <a:r>
              <a:rPr lang="it-IT" dirty="0"/>
              <a:t>In parte sono già state sviluppate ed operative da circa 6 mesi (… e Frascari ne è al corrente in quanto c’è stata adeguata comunicazione in CF ed alcuni di questi strumenti li ha già visti utilizzare)</a:t>
            </a:r>
          </a:p>
          <a:p>
            <a:pPr lvl="1"/>
            <a:r>
              <a:rPr lang="it-IT" dirty="0"/>
              <a:t>Altre sono attività che non riguardano il portale</a:t>
            </a:r>
          </a:p>
          <a:p>
            <a:pPr lvl="1"/>
            <a:r>
              <a:rPr lang="it-IT" dirty="0"/>
              <a:t>Altre invece sono osservazioni e suggerimenti interessanti che meritano di essere approfonditi</a:t>
            </a:r>
          </a:p>
          <a:p>
            <a:r>
              <a:rPr lang="it-IT" dirty="0"/>
              <a:t>Ad ogni modo si organizza un incontro più mirato e si chiede a Frascari di portare uno dei tecnici che preferisce in modo da interloquire direttamente</a:t>
            </a:r>
          </a:p>
          <a:p>
            <a:endParaRPr lang="it-IT" dirty="0"/>
          </a:p>
        </p:txBody>
      </p:sp>
    </p:spTree>
    <p:extLst>
      <p:ext uri="{BB962C8B-B14F-4D97-AF65-F5344CB8AC3E}">
        <p14:creationId xmlns:p14="http://schemas.microsoft.com/office/powerpoint/2010/main" val="19108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79B79EC3-7784-43DE-B095-DA8E09E0B6FE}"/>
              </a:ext>
            </a:extLst>
          </p:cNvPr>
          <p:cNvGrpSpPr/>
          <p:nvPr/>
        </p:nvGrpSpPr>
        <p:grpSpPr>
          <a:xfrm>
            <a:off x="135042" y="136525"/>
            <a:ext cx="7237308" cy="6184323"/>
            <a:chOff x="135042" y="136525"/>
            <a:chExt cx="7237308" cy="6184323"/>
          </a:xfrm>
        </p:grpSpPr>
        <p:pic>
          <p:nvPicPr>
            <p:cNvPr id="4" name="Immagine 3">
              <a:extLst>
                <a:ext uri="{FF2B5EF4-FFF2-40B4-BE49-F238E27FC236}">
                  <a16:creationId xmlns:a16="http://schemas.microsoft.com/office/drawing/2014/main" id="{DF29961D-621A-4D26-9125-F18C4FA44478}"/>
                </a:ext>
              </a:extLst>
            </p:cNvPr>
            <p:cNvPicPr>
              <a:picLocks noChangeAspect="1"/>
            </p:cNvPicPr>
            <p:nvPr/>
          </p:nvPicPr>
          <p:blipFill>
            <a:blip r:embed="rId2"/>
            <a:stretch>
              <a:fillRect/>
            </a:stretch>
          </p:blipFill>
          <p:spPr>
            <a:xfrm>
              <a:off x="135042" y="136525"/>
              <a:ext cx="7237308" cy="6184323"/>
            </a:xfrm>
            <a:prstGeom prst="rect">
              <a:avLst/>
            </a:prstGeom>
          </p:spPr>
        </p:pic>
        <p:sp>
          <p:nvSpPr>
            <p:cNvPr id="6" name="CasellaDiTesto 5">
              <a:extLst>
                <a:ext uri="{FF2B5EF4-FFF2-40B4-BE49-F238E27FC236}">
                  <a16:creationId xmlns:a16="http://schemas.microsoft.com/office/drawing/2014/main" id="{8FDBC04E-A6A3-43D1-8A78-464AB28B4CA9}"/>
                </a:ext>
              </a:extLst>
            </p:cNvPr>
            <p:cNvSpPr txBox="1"/>
            <p:nvPr/>
          </p:nvSpPr>
          <p:spPr>
            <a:xfrm>
              <a:off x="1159510" y="624840"/>
              <a:ext cx="2015873" cy="338554"/>
            </a:xfrm>
            <a:prstGeom prst="rect">
              <a:avLst/>
            </a:prstGeom>
            <a:noFill/>
          </p:spPr>
          <p:txBody>
            <a:bodyPr wrap="none" rtlCol="0">
              <a:spAutoFit/>
            </a:bodyPr>
            <a:lstStyle/>
            <a:p>
              <a:r>
                <a:rPr lang="it-IT" sz="1600" dirty="0"/>
                <a:t>claudio.nolli@fipsas.it</a:t>
              </a:r>
            </a:p>
          </p:txBody>
        </p:sp>
      </p:grpSp>
      <p:sp>
        <p:nvSpPr>
          <p:cNvPr id="2" name="Segnaposto piè di pagina 1">
            <a:extLst>
              <a:ext uri="{FF2B5EF4-FFF2-40B4-BE49-F238E27FC236}">
                <a16:creationId xmlns:a16="http://schemas.microsoft.com/office/drawing/2014/main" id="{C016ABBB-E7BC-46ED-ADFE-2E61B1A83D54}"/>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13459001-39A9-4296-AAB9-AE072BAF3C91}"/>
              </a:ext>
            </a:extLst>
          </p:cNvPr>
          <p:cNvSpPr>
            <a:spLocks noGrp="1"/>
          </p:cNvSpPr>
          <p:nvPr>
            <p:ph type="sldNum" sz="quarter" idx="12"/>
          </p:nvPr>
        </p:nvSpPr>
        <p:spPr/>
        <p:txBody>
          <a:bodyPr/>
          <a:lstStyle/>
          <a:p>
            <a:fld id="{576D6758-E145-4906-80A8-B4C617DBE4A7}" type="slidenum">
              <a:rPr lang="it-IT" smtClean="0"/>
              <a:t>13</a:t>
            </a:fld>
            <a:endParaRPr lang="it-IT"/>
          </a:p>
        </p:txBody>
      </p:sp>
      <p:sp>
        <p:nvSpPr>
          <p:cNvPr id="5" name="Segnaposto contenuto 2">
            <a:extLst>
              <a:ext uri="{FF2B5EF4-FFF2-40B4-BE49-F238E27FC236}">
                <a16:creationId xmlns:a16="http://schemas.microsoft.com/office/drawing/2014/main" id="{C1FC827F-1DD5-481D-BC1C-ADB0A23DBC12}"/>
              </a:ext>
            </a:extLst>
          </p:cNvPr>
          <p:cNvSpPr txBox="1">
            <a:spLocks/>
          </p:cNvSpPr>
          <p:nvPr/>
        </p:nvSpPr>
        <p:spPr>
          <a:xfrm>
            <a:off x="6096000" y="1127124"/>
            <a:ext cx="5960958" cy="4846956"/>
          </a:xfrm>
          <a:prstGeom prst="rect">
            <a:avLst/>
          </a:prstGeom>
          <a:solidFill>
            <a:schemeClr val="accent4">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Viene successivamente fissato un incontro il 12/10 …</a:t>
            </a:r>
          </a:p>
          <a:p>
            <a:r>
              <a:rPr lang="it-IT" dirty="0"/>
              <a:t>Dopo parecchie insistenze di Massimo Rossi e dell’ufficio, all’ultimo conferma la presenza e finalmente viene con un subacqueo esperto di comunicazione </a:t>
            </a:r>
          </a:p>
          <a:p>
            <a:r>
              <a:rPr lang="it-IT" dirty="0"/>
              <a:t>L’incontro chiarisce i compiti di ognuno, ma la persona non viene incaricata dal settore DS e quindi non può operare ..</a:t>
            </a:r>
          </a:p>
        </p:txBody>
      </p:sp>
    </p:spTree>
    <p:extLst>
      <p:ext uri="{BB962C8B-B14F-4D97-AF65-F5344CB8AC3E}">
        <p14:creationId xmlns:p14="http://schemas.microsoft.com/office/powerpoint/2010/main" val="27572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771C8AB-8773-4191-B42E-9DB91B4B92C3}"/>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D226C23C-EC4C-43D8-9687-2630092F1C6D}"/>
              </a:ext>
            </a:extLst>
          </p:cNvPr>
          <p:cNvSpPr>
            <a:spLocks noGrp="1"/>
          </p:cNvSpPr>
          <p:nvPr>
            <p:ph type="sldNum" sz="quarter" idx="12"/>
          </p:nvPr>
        </p:nvSpPr>
        <p:spPr/>
        <p:txBody>
          <a:bodyPr/>
          <a:lstStyle/>
          <a:p>
            <a:fld id="{576D6758-E145-4906-80A8-B4C617DBE4A7}" type="slidenum">
              <a:rPr lang="it-IT" smtClean="0"/>
              <a:t>14</a:t>
            </a:fld>
            <a:endParaRPr lang="it-IT"/>
          </a:p>
        </p:txBody>
      </p:sp>
      <p:grpSp>
        <p:nvGrpSpPr>
          <p:cNvPr id="13" name="Gruppo 12">
            <a:extLst>
              <a:ext uri="{FF2B5EF4-FFF2-40B4-BE49-F238E27FC236}">
                <a16:creationId xmlns:a16="http://schemas.microsoft.com/office/drawing/2014/main" id="{348BFDBD-C8F3-426A-9519-7FA587207279}"/>
              </a:ext>
            </a:extLst>
          </p:cNvPr>
          <p:cNvGrpSpPr/>
          <p:nvPr/>
        </p:nvGrpSpPr>
        <p:grpSpPr>
          <a:xfrm>
            <a:off x="636494" y="111465"/>
            <a:ext cx="8939703" cy="6661963"/>
            <a:chOff x="838200" y="98018"/>
            <a:chExt cx="8939703" cy="6661963"/>
          </a:xfrm>
        </p:grpSpPr>
        <p:pic>
          <p:nvPicPr>
            <p:cNvPr id="4" name="Immagine 3">
              <a:extLst>
                <a:ext uri="{FF2B5EF4-FFF2-40B4-BE49-F238E27FC236}">
                  <a16:creationId xmlns:a16="http://schemas.microsoft.com/office/drawing/2014/main" id="{FAE7145B-CB7D-4A34-B53F-86C42C662B14}"/>
                </a:ext>
              </a:extLst>
            </p:cNvPr>
            <p:cNvPicPr>
              <a:picLocks noChangeAspect="1"/>
            </p:cNvPicPr>
            <p:nvPr/>
          </p:nvPicPr>
          <p:blipFill>
            <a:blip r:embed="rId2"/>
            <a:stretch>
              <a:fillRect/>
            </a:stretch>
          </p:blipFill>
          <p:spPr>
            <a:xfrm>
              <a:off x="838200" y="98018"/>
              <a:ext cx="8939703" cy="6661963"/>
            </a:xfrm>
            <a:prstGeom prst="rect">
              <a:avLst/>
            </a:prstGeom>
          </p:spPr>
        </p:pic>
        <p:sp>
          <p:nvSpPr>
            <p:cNvPr id="5" name="CasellaDiTesto 4">
              <a:extLst>
                <a:ext uri="{FF2B5EF4-FFF2-40B4-BE49-F238E27FC236}">
                  <a16:creationId xmlns:a16="http://schemas.microsoft.com/office/drawing/2014/main" id="{38F94D99-8E05-4748-9AB4-6F35CC2A9172}"/>
                </a:ext>
              </a:extLst>
            </p:cNvPr>
            <p:cNvSpPr txBox="1"/>
            <p:nvPr/>
          </p:nvSpPr>
          <p:spPr>
            <a:xfrm>
              <a:off x="1940560" y="396240"/>
              <a:ext cx="2015873" cy="338554"/>
            </a:xfrm>
            <a:prstGeom prst="rect">
              <a:avLst/>
            </a:prstGeom>
            <a:noFill/>
          </p:spPr>
          <p:txBody>
            <a:bodyPr wrap="none" rtlCol="0">
              <a:spAutoFit/>
            </a:bodyPr>
            <a:lstStyle/>
            <a:p>
              <a:r>
                <a:rPr lang="it-IT" sz="1600" dirty="0"/>
                <a:t>claudio.nolli@fipsas.it</a:t>
              </a:r>
            </a:p>
          </p:txBody>
        </p:sp>
      </p:grpSp>
      <p:sp>
        <p:nvSpPr>
          <p:cNvPr id="6" name="Rettangolo 5">
            <a:extLst>
              <a:ext uri="{FF2B5EF4-FFF2-40B4-BE49-F238E27FC236}">
                <a16:creationId xmlns:a16="http://schemas.microsoft.com/office/drawing/2014/main" id="{2C12C7E5-9280-451F-AFF0-6DF1AA8F2F90}"/>
              </a:ext>
            </a:extLst>
          </p:cNvPr>
          <p:cNvSpPr/>
          <p:nvPr/>
        </p:nvSpPr>
        <p:spPr>
          <a:xfrm>
            <a:off x="2245360" y="1473201"/>
            <a:ext cx="2245360" cy="21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771EC96-2F99-4987-BFE9-B2713F0B3289}"/>
              </a:ext>
            </a:extLst>
          </p:cNvPr>
          <p:cNvSpPr/>
          <p:nvPr/>
        </p:nvSpPr>
        <p:spPr>
          <a:xfrm>
            <a:off x="6675120" y="1473201"/>
            <a:ext cx="1935480" cy="21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AD84B49-E010-4898-8B75-A90AF52E8D7F}"/>
              </a:ext>
            </a:extLst>
          </p:cNvPr>
          <p:cNvSpPr/>
          <p:nvPr/>
        </p:nvSpPr>
        <p:spPr>
          <a:xfrm>
            <a:off x="1219200" y="734793"/>
            <a:ext cx="3271520" cy="21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2">
            <a:extLst>
              <a:ext uri="{FF2B5EF4-FFF2-40B4-BE49-F238E27FC236}">
                <a16:creationId xmlns:a16="http://schemas.microsoft.com/office/drawing/2014/main" id="{1B387DFB-239A-47FF-A9C0-0D8782C25F33}"/>
              </a:ext>
            </a:extLst>
          </p:cNvPr>
          <p:cNvSpPr txBox="1">
            <a:spLocks/>
          </p:cNvSpPr>
          <p:nvPr/>
        </p:nvSpPr>
        <p:spPr>
          <a:xfrm>
            <a:off x="4987064" y="841473"/>
            <a:ext cx="7131872" cy="3595551"/>
          </a:xfrm>
          <a:prstGeom prst="rect">
            <a:avLst/>
          </a:prstGeom>
          <a:solidFill>
            <a:srgbClr val="FFFF00"/>
          </a:solid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Nessuna Azione di Frascari per coinvolgere la persona</a:t>
            </a:r>
          </a:p>
          <a:p>
            <a:r>
              <a:rPr lang="it-IT" dirty="0"/>
              <a:t>Risultato?</a:t>
            </a:r>
          </a:p>
          <a:p>
            <a:pPr lvl="1"/>
            <a:r>
              <a:rPr lang="it-IT" dirty="0"/>
              <a:t>Bozza del sito pronta senza alcuna modifica per la DS</a:t>
            </a:r>
          </a:p>
          <a:p>
            <a:pPr lvl="1"/>
            <a:r>
              <a:rPr lang="it-IT" dirty="0"/>
              <a:t>… pronta nel cassetto, ma come è possibile presentarla senza novità DS?</a:t>
            </a:r>
          </a:p>
          <a:p>
            <a:r>
              <a:rPr lang="it-IT" dirty="0"/>
              <a:t>Parliamo di solo un mese fa … ma cosa ha fatto Frascari? Nulla !!!</a:t>
            </a:r>
          </a:p>
          <a:p>
            <a:r>
              <a:rPr lang="it-IT" dirty="0"/>
              <a:t>… ma chi sta ostacolando le attività?</a:t>
            </a:r>
          </a:p>
          <a:p>
            <a:r>
              <a:rPr lang="it-IT" dirty="0"/>
              <a:t>chi non vuole un sito dedicato?</a:t>
            </a:r>
          </a:p>
          <a:p>
            <a:endParaRPr lang="it-IT" dirty="0"/>
          </a:p>
        </p:txBody>
      </p:sp>
      <p:grpSp>
        <p:nvGrpSpPr>
          <p:cNvPr id="12" name="Gruppo 11">
            <a:extLst>
              <a:ext uri="{FF2B5EF4-FFF2-40B4-BE49-F238E27FC236}">
                <a16:creationId xmlns:a16="http://schemas.microsoft.com/office/drawing/2014/main" id="{16D07030-01F7-46A4-AFD7-E58BF6DB4738}"/>
              </a:ext>
            </a:extLst>
          </p:cNvPr>
          <p:cNvGrpSpPr/>
          <p:nvPr/>
        </p:nvGrpSpPr>
        <p:grpSpPr>
          <a:xfrm>
            <a:off x="838200" y="44509"/>
            <a:ext cx="8939703" cy="1814771"/>
            <a:chOff x="838200" y="44509"/>
            <a:chExt cx="8939703" cy="1814771"/>
          </a:xfrm>
        </p:grpSpPr>
        <p:sp>
          <p:nvSpPr>
            <p:cNvPr id="9" name="Ovale 8">
              <a:extLst>
                <a:ext uri="{FF2B5EF4-FFF2-40B4-BE49-F238E27FC236}">
                  <a16:creationId xmlns:a16="http://schemas.microsoft.com/office/drawing/2014/main" id="{4916767B-0B05-4DBC-9A10-CD4E92B757A8}"/>
                </a:ext>
              </a:extLst>
            </p:cNvPr>
            <p:cNvSpPr/>
            <p:nvPr/>
          </p:nvSpPr>
          <p:spPr>
            <a:xfrm>
              <a:off x="838200" y="1300480"/>
              <a:ext cx="1575897"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FE84E9F7-662D-44F1-8625-947880C1454F}"/>
                </a:ext>
              </a:extLst>
            </p:cNvPr>
            <p:cNvSpPr/>
            <p:nvPr/>
          </p:nvSpPr>
          <p:spPr>
            <a:xfrm>
              <a:off x="8202006" y="44509"/>
              <a:ext cx="1575897" cy="463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22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D0D9B424-2FCD-4A7E-A72B-F72F3E531BDE}"/>
              </a:ext>
            </a:extLst>
          </p:cNvPr>
          <p:cNvGrpSpPr/>
          <p:nvPr/>
        </p:nvGrpSpPr>
        <p:grpSpPr>
          <a:xfrm>
            <a:off x="3336759" y="126386"/>
            <a:ext cx="8709188" cy="6672116"/>
            <a:chOff x="3336759" y="126386"/>
            <a:chExt cx="8709188" cy="6672116"/>
          </a:xfrm>
        </p:grpSpPr>
        <p:pic>
          <p:nvPicPr>
            <p:cNvPr id="6" name="Immagine 5">
              <a:extLst>
                <a:ext uri="{FF2B5EF4-FFF2-40B4-BE49-F238E27FC236}">
                  <a16:creationId xmlns:a16="http://schemas.microsoft.com/office/drawing/2014/main" id="{A5BA628D-47E5-42C4-A638-7F26A50F6DFB}"/>
                </a:ext>
              </a:extLst>
            </p:cNvPr>
            <p:cNvPicPr>
              <a:picLocks noChangeAspect="1"/>
            </p:cNvPicPr>
            <p:nvPr/>
          </p:nvPicPr>
          <p:blipFill>
            <a:blip r:embed="rId2"/>
            <a:stretch>
              <a:fillRect/>
            </a:stretch>
          </p:blipFill>
          <p:spPr>
            <a:xfrm>
              <a:off x="3336759" y="126386"/>
              <a:ext cx="8679969" cy="6672116"/>
            </a:xfrm>
            <a:prstGeom prst="rect">
              <a:avLst/>
            </a:prstGeom>
          </p:spPr>
        </p:pic>
        <p:sp>
          <p:nvSpPr>
            <p:cNvPr id="14" name="Ovale 13">
              <a:extLst>
                <a:ext uri="{FF2B5EF4-FFF2-40B4-BE49-F238E27FC236}">
                  <a16:creationId xmlns:a16="http://schemas.microsoft.com/office/drawing/2014/main" id="{3DA17E92-7EE4-43F3-B159-E8B03D301431}"/>
                </a:ext>
              </a:extLst>
            </p:cNvPr>
            <p:cNvSpPr/>
            <p:nvPr/>
          </p:nvSpPr>
          <p:spPr>
            <a:xfrm>
              <a:off x="10423977" y="337458"/>
              <a:ext cx="1621970" cy="4689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15FFE837-D033-454A-A4FB-9C1052F5EA75}"/>
              </a:ext>
            </a:extLst>
          </p:cNvPr>
          <p:cNvSpPr>
            <a:spLocks noGrp="1"/>
          </p:cNvSpPr>
          <p:nvPr>
            <p:ph type="title"/>
          </p:nvPr>
        </p:nvSpPr>
        <p:spPr>
          <a:xfrm>
            <a:off x="175272" y="227890"/>
            <a:ext cx="2590800" cy="1325563"/>
          </a:xfrm>
        </p:spPr>
        <p:txBody>
          <a:bodyPr/>
          <a:lstStyle/>
          <a:p>
            <a:r>
              <a:rPr lang="it-IT" dirty="0"/>
              <a:t>Facebook</a:t>
            </a:r>
          </a:p>
        </p:txBody>
      </p:sp>
      <p:sp>
        <p:nvSpPr>
          <p:cNvPr id="4" name="Segnaposto piè di pagina 3">
            <a:extLst>
              <a:ext uri="{FF2B5EF4-FFF2-40B4-BE49-F238E27FC236}">
                <a16:creationId xmlns:a16="http://schemas.microsoft.com/office/drawing/2014/main" id="{AC72B955-22BA-4108-86DA-6CE327AF52F6}"/>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A6E777BC-1F18-4DA6-9B0F-ED8C7A75AF12}"/>
              </a:ext>
            </a:extLst>
          </p:cNvPr>
          <p:cNvSpPr>
            <a:spLocks noGrp="1"/>
          </p:cNvSpPr>
          <p:nvPr>
            <p:ph type="sldNum" sz="quarter" idx="12"/>
          </p:nvPr>
        </p:nvSpPr>
        <p:spPr/>
        <p:txBody>
          <a:bodyPr/>
          <a:lstStyle/>
          <a:p>
            <a:fld id="{576D6758-E145-4906-80A8-B4C617DBE4A7}" type="slidenum">
              <a:rPr lang="it-IT" smtClean="0"/>
              <a:t>15</a:t>
            </a:fld>
            <a:endParaRPr lang="it-IT"/>
          </a:p>
        </p:txBody>
      </p:sp>
      <p:grpSp>
        <p:nvGrpSpPr>
          <p:cNvPr id="13" name="Gruppo 12">
            <a:extLst>
              <a:ext uri="{FF2B5EF4-FFF2-40B4-BE49-F238E27FC236}">
                <a16:creationId xmlns:a16="http://schemas.microsoft.com/office/drawing/2014/main" id="{7B73AC96-F615-4E06-853D-98CF7145E286}"/>
              </a:ext>
            </a:extLst>
          </p:cNvPr>
          <p:cNvGrpSpPr/>
          <p:nvPr/>
        </p:nvGrpSpPr>
        <p:grpSpPr>
          <a:xfrm>
            <a:off x="786063" y="1965651"/>
            <a:ext cx="6219181" cy="1463349"/>
            <a:chOff x="786063" y="1965651"/>
            <a:chExt cx="6219181" cy="1463349"/>
          </a:xfrm>
        </p:grpSpPr>
        <p:sp>
          <p:nvSpPr>
            <p:cNvPr id="9" name="Ovale 8">
              <a:extLst>
                <a:ext uri="{FF2B5EF4-FFF2-40B4-BE49-F238E27FC236}">
                  <a16:creationId xmlns:a16="http://schemas.microsoft.com/office/drawing/2014/main" id="{D3DA6348-F07D-49D7-A61E-CDEC40B6814D}"/>
                </a:ext>
              </a:extLst>
            </p:cNvPr>
            <p:cNvSpPr/>
            <p:nvPr/>
          </p:nvSpPr>
          <p:spPr>
            <a:xfrm>
              <a:off x="5971101" y="1965651"/>
              <a:ext cx="1034143" cy="520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82F7279C-A7EE-4D30-B76A-71420DE13C55}"/>
                </a:ext>
              </a:extLst>
            </p:cNvPr>
            <p:cNvSpPr/>
            <p:nvPr/>
          </p:nvSpPr>
          <p:spPr>
            <a:xfrm>
              <a:off x="786063" y="2711116"/>
              <a:ext cx="1572126" cy="717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29/06/2018</a:t>
              </a:r>
            </a:p>
          </p:txBody>
        </p:sp>
        <p:cxnSp>
          <p:nvCxnSpPr>
            <p:cNvPr id="12" name="Connettore 2 11">
              <a:extLst>
                <a:ext uri="{FF2B5EF4-FFF2-40B4-BE49-F238E27FC236}">
                  <a16:creationId xmlns:a16="http://schemas.microsoft.com/office/drawing/2014/main" id="{FAFB9269-260D-4F80-9FEF-1984ACA24D83}"/>
                </a:ext>
              </a:extLst>
            </p:cNvPr>
            <p:cNvCxnSpPr>
              <a:stCxn id="9" idx="2"/>
              <a:endCxn id="10" idx="3"/>
            </p:cNvCxnSpPr>
            <p:nvPr/>
          </p:nvCxnSpPr>
          <p:spPr>
            <a:xfrm flipH="1">
              <a:off x="2358189" y="2226089"/>
              <a:ext cx="3612912" cy="8439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uppo 17">
            <a:extLst>
              <a:ext uri="{FF2B5EF4-FFF2-40B4-BE49-F238E27FC236}">
                <a16:creationId xmlns:a16="http://schemas.microsoft.com/office/drawing/2014/main" id="{106B72BF-D0B9-4C03-B34B-5178D3E0EA23}"/>
              </a:ext>
            </a:extLst>
          </p:cNvPr>
          <p:cNvGrpSpPr/>
          <p:nvPr/>
        </p:nvGrpSpPr>
        <p:grpSpPr>
          <a:xfrm>
            <a:off x="3336759" y="3962400"/>
            <a:ext cx="8133346" cy="240632"/>
            <a:chOff x="3336759" y="3962400"/>
            <a:chExt cx="8133346" cy="240632"/>
          </a:xfrm>
        </p:grpSpPr>
        <p:cxnSp>
          <p:nvCxnSpPr>
            <p:cNvPr id="15" name="Connettore diritto 14">
              <a:extLst>
                <a:ext uri="{FF2B5EF4-FFF2-40B4-BE49-F238E27FC236}">
                  <a16:creationId xmlns:a16="http://schemas.microsoft.com/office/drawing/2014/main" id="{24E62726-829C-4D20-9EB9-7DE063EED791}"/>
                </a:ext>
              </a:extLst>
            </p:cNvPr>
            <p:cNvCxnSpPr/>
            <p:nvPr/>
          </p:nvCxnSpPr>
          <p:spPr>
            <a:xfrm>
              <a:off x="8153400" y="3962400"/>
              <a:ext cx="33167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79D85F3-E7FD-4778-9D87-79BB5973BA9E}"/>
                </a:ext>
              </a:extLst>
            </p:cNvPr>
            <p:cNvCxnSpPr>
              <a:cxnSpLocks/>
            </p:cNvCxnSpPr>
            <p:nvPr/>
          </p:nvCxnSpPr>
          <p:spPr>
            <a:xfrm>
              <a:off x="3336759" y="4203032"/>
              <a:ext cx="18608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36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2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AAADA85-9BDA-40D4-9F7F-C5543EFCCCE4}"/>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E7E4F04B-761D-4D38-B521-EE84995DA4F0}"/>
              </a:ext>
            </a:extLst>
          </p:cNvPr>
          <p:cNvSpPr>
            <a:spLocks noGrp="1"/>
          </p:cNvSpPr>
          <p:nvPr>
            <p:ph type="sldNum" sz="quarter" idx="12"/>
          </p:nvPr>
        </p:nvSpPr>
        <p:spPr/>
        <p:txBody>
          <a:bodyPr/>
          <a:lstStyle/>
          <a:p>
            <a:fld id="{576D6758-E145-4906-80A8-B4C617DBE4A7}" type="slidenum">
              <a:rPr lang="it-IT" smtClean="0"/>
              <a:t>16</a:t>
            </a:fld>
            <a:endParaRPr lang="it-IT"/>
          </a:p>
        </p:txBody>
      </p:sp>
      <p:grpSp>
        <p:nvGrpSpPr>
          <p:cNvPr id="12" name="Gruppo 11">
            <a:extLst>
              <a:ext uri="{FF2B5EF4-FFF2-40B4-BE49-F238E27FC236}">
                <a16:creationId xmlns:a16="http://schemas.microsoft.com/office/drawing/2014/main" id="{15B13DF5-2EF7-4BF3-8637-D6526E92CA9D}"/>
              </a:ext>
            </a:extLst>
          </p:cNvPr>
          <p:cNvGrpSpPr/>
          <p:nvPr/>
        </p:nvGrpSpPr>
        <p:grpSpPr>
          <a:xfrm>
            <a:off x="1049795" y="92722"/>
            <a:ext cx="10863830" cy="6672556"/>
            <a:chOff x="1049795" y="92722"/>
            <a:chExt cx="10863830" cy="6672556"/>
          </a:xfrm>
        </p:grpSpPr>
        <p:pic>
          <p:nvPicPr>
            <p:cNvPr id="4" name="Immagine 3">
              <a:extLst>
                <a:ext uri="{FF2B5EF4-FFF2-40B4-BE49-F238E27FC236}">
                  <a16:creationId xmlns:a16="http://schemas.microsoft.com/office/drawing/2014/main" id="{1F2955DA-E2A0-4C44-B57D-14AD33B832BE}"/>
                </a:ext>
              </a:extLst>
            </p:cNvPr>
            <p:cNvPicPr>
              <a:picLocks noChangeAspect="1"/>
            </p:cNvPicPr>
            <p:nvPr/>
          </p:nvPicPr>
          <p:blipFill>
            <a:blip r:embed="rId2"/>
            <a:stretch>
              <a:fillRect/>
            </a:stretch>
          </p:blipFill>
          <p:spPr>
            <a:xfrm>
              <a:off x="1049795" y="92722"/>
              <a:ext cx="10816205" cy="6672556"/>
            </a:xfrm>
            <a:prstGeom prst="rect">
              <a:avLst/>
            </a:prstGeom>
          </p:spPr>
        </p:pic>
        <p:sp>
          <p:nvSpPr>
            <p:cNvPr id="5" name="Ovale 4">
              <a:extLst>
                <a:ext uri="{FF2B5EF4-FFF2-40B4-BE49-F238E27FC236}">
                  <a16:creationId xmlns:a16="http://schemas.microsoft.com/office/drawing/2014/main" id="{25D93093-2768-47B3-9346-54D32A037333}"/>
                </a:ext>
              </a:extLst>
            </p:cNvPr>
            <p:cNvSpPr/>
            <p:nvPr/>
          </p:nvSpPr>
          <p:spPr>
            <a:xfrm>
              <a:off x="10291655" y="361951"/>
              <a:ext cx="1621970" cy="4689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a:extLst>
              <a:ext uri="{FF2B5EF4-FFF2-40B4-BE49-F238E27FC236}">
                <a16:creationId xmlns:a16="http://schemas.microsoft.com/office/drawing/2014/main" id="{8206EC3F-4F92-4044-BCE8-71090C77E103}"/>
              </a:ext>
            </a:extLst>
          </p:cNvPr>
          <p:cNvGrpSpPr/>
          <p:nvPr/>
        </p:nvGrpSpPr>
        <p:grpSpPr>
          <a:xfrm>
            <a:off x="2982686" y="1251858"/>
            <a:ext cx="2046513" cy="5150530"/>
            <a:chOff x="2982686" y="1251858"/>
            <a:chExt cx="2046513" cy="5150530"/>
          </a:xfrm>
        </p:grpSpPr>
        <p:sp>
          <p:nvSpPr>
            <p:cNvPr id="7" name="Ovale 6">
              <a:extLst>
                <a:ext uri="{FF2B5EF4-FFF2-40B4-BE49-F238E27FC236}">
                  <a16:creationId xmlns:a16="http://schemas.microsoft.com/office/drawing/2014/main" id="{E7E7F069-1243-49AD-867B-4C642B69B236}"/>
                </a:ext>
              </a:extLst>
            </p:cNvPr>
            <p:cNvSpPr/>
            <p:nvPr/>
          </p:nvSpPr>
          <p:spPr>
            <a:xfrm>
              <a:off x="2982686" y="1251858"/>
              <a:ext cx="2046513" cy="468994"/>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3F32D816-38FA-4784-ADB3-51F1D08A924C}"/>
                </a:ext>
              </a:extLst>
            </p:cNvPr>
            <p:cNvSpPr/>
            <p:nvPr/>
          </p:nvSpPr>
          <p:spPr>
            <a:xfrm>
              <a:off x="3178629" y="5933394"/>
              <a:ext cx="1262742" cy="468994"/>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9E46629C-D346-4B68-A5D9-00044814B2CD}"/>
                </a:ext>
              </a:extLst>
            </p:cNvPr>
            <p:cNvCxnSpPr>
              <a:stCxn id="8" idx="0"/>
              <a:endCxn id="7" idx="4"/>
            </p:cNvCxnSpPr>
            <p:nvPr/>
          </p:nvCxnSpPr>
          <p:spPr>
            <a:xfrm flipV="1">
              <a:off x="3810000" y="1720852"/>
              <a:ext cx="195943" cy="4212542"/>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884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5349C3A9-273F-4FD6-A284-A1E83A108001}"/>
              </a:ext>
            </a:extLst>
          </p:cNvPr>
          <p:cNvGrpSpPr/>
          <p:nvPr/>
        </p:nvGrpSpPr>
        <p:grpSpPr>
          <a:xfrm>
            <a:off x="1343025" y="142875"/>
            <a:ext cx="9505950" cy="6572250"/>
            <a:chOff x="1343025" y="142875"/>
            <a:chExt cx="9505950" cy="6572250"/>
          </a:xfrm>
        </p:grpSpPr>
        <p:pic>
          <p:nvPicPr>
            <p:cNvPr id="7" name="Immagine 6">
              <a:extLst>
                <a:ext uri="{FF2B5EF4-FFF2-40B4-BE49-F238E27FC236}">
                  <a16:creationId xmlns:a16="http://schemas.microsoft.com/office/drawing/2014/main" id="{D4FBB3C6-5E82-4641-B55D-980E05E0D1A4}"/>
                </a:ext>
              </a:extLst>
            </p:cNvPr>
            <p:cNvPicPr>
              <a:picLocks noChangeAspect="1"/>
            </p:cNvPicPr>
            <p:nvPr/>
          </p:nvPicPr>
          <p:blipFill>
            <a:blip r:embed="rId2"/>
            <a:stretch>
              <a:fillRect/>
            </a:stretch>
          </p:blipFill>
          <p:spPr>
            <a:xfrm>
              <a:off x="1343025" y="142875"/>
              <a:ext cx="9505950" cy="6572250"/>
            </a:xfrm>
            <a:prstGeom prst="rect">
              <a:avLst/>
            </a:prstGeom>
          </p:spPr>
        </p:pic>
        <p:sp>
          <p:nvSpPr>
            <p:cNvPr id="9" name="Ovale 8">
              <a:extLst>
                <a:ext uri="{FF2B5EF4-FFF2-40B4-BE49-F238E27FC236}">
                  <a16:creationId xmlns:a16="http://schemas.microsoft.com/office/drawing/2014/main" id="{A332EBC7-765C-4BC5-B047-841F3E45F760}"/>
                </a:ext>
              </a:extLst>
            </p:cNvPr>
            <p:cNvSpPr/>
            <p:nvPr/>
          </p:nvSpPr>
          <p:spPr>
            <a:xfrm>
              <a:off x="1343025" y="3429000"/>
              <a:ext cx="2162175" cy="4789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F84AB390-4565-4F92-BB80-13C9C75EAB4A}"/>
              </a:ext>
            </a:extLst>
          </p:cNvPr>
          <p:cNvSpPr>
            <a:spLocks noGrp="1"/>
          </p:cNvSpPr>
          <p:nvPr>
            <p:ph type="title"/>
          </p:nvPr>
        </p:nvSpPr>
        <p:spPr>
          <a:xfrm>
            <a:off x="333375" y="142875"/>
            <a:ext cx="10515600" cy="1325563"/>
          </a:xfrm>
        </p:spPr>
        <p:txBody>
          <a:bodyPr/>
          <a:lstStyle/>
          <a:p>
            <a:r>
              <a:rPr lang="it-IT" dirty="0"/>
              <a:t>Il tempo passa ….</a:t>
            </a:r>
          </a:p>
        </p:txBody>
      </p:sp>
      <p:sp>
        <p:nvSpPr>
          <p:cNvPr id="4" name="Segnaposto piè di pagina 3">
            <a:extLst>
              <a:ext uri="{FF2B5EF4-FFF2-40B4-BE49-F238E27FC236}">
                <a16:creationId xmlns:a16="http://schemas.microsoft.com/office/drawing/2014/main" id="{F5234A10-8E69-4E2D-9AB8-E176230A5822}"/>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BB10A97D-DB42-4890-9695-6C3B82B16A80}"/>
              </a:ext>
            </a:extLst>
          </p:cNvPr>
          <p:cNvSpPr>
            <a:spLocks noGrp="1"/>
          </p:cNvSpPr>
          <p:nvPr>
            <p:ph type="sldNum" sz="quarter" idx="12"/>
          </p:nvPr>
        </p:nvSpPr>
        <p:spPr/>
        <p:txBody>
          <a:bodyPr/>
          <a:lstStyle/>
          <a:p>
            <a:fld id="{576D6758-E145-4906-80A8-B4C617DBE4A7}" type="slidenum">
              <a:rPr lang="it-IT" smtClean="0"/>
              <a:t>17</a:t>
            </a:fld>
            <a:endParaRPr lang="it-IT"/>
          </a:p>
        </p:txBody>
      </p:sp>
      <p:pic>
        <p:nvPicPr>
          <p:cNvPr id="8" name="Immagine 7">
            <a:extLst>
              <a:ext uri="{FF2B5EF4-FFF2-40B4-BE49-F238E27FC236}">
                <a16:creationId xmlns:a16="http://schemas.microsoft.com/office/drawing/2014/main" id="{05883E3F-D035-45B5-87CE-D6E8757A4CC8}"/>
              </a:ext>
            </a:extLst>
          </p:cNvPr>
          <p:cNvPicPr>
            <a:picLocks noChangeAspect="1"/>
          </p:cNvPicPr>
          <p:nvPr/>
        </p:nvPicPr>
        <p:blipFill>
          <a:blip r:embed="rId3"/>
          <a:stretch>
            <a:fillRect/>
          </a:stretch>
        </p:blipFill>
        <p:spPr>
          <a:xfrm>
            <a:off x="2963433" y="124253"/>
            <a:ext cx="8822167" cy="6597222"/>
          </a:xfrm>
          <a:prstGeom prst="rect">
            <a:avLst/>
          </a:prstGeom>
        </p:spPr>
      </p:pic>
    </p:spTree>
    <p:extLst>
      <p:ext uri="{BB962C8B-B14F-4D97-AF65-F5344CB8AC3E}">
        <p14:creationId xmlns:p14="http://schemas.microsoft.com/office/powerpoint/2010/main" val="8402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FFE837-D033-454A-A4FB-9C1052F5EA75}"/>
              </a:ext>
            </a:extLst>
          </p:cNvPr>
          <p:cNvSpPr>
            <a:spLocks noGrp="1"/>
          </p:cNvSpPr>
          <p:nvPr>
            <p:ph type="title"/>
          </p:nvPr>
        </p:nvSpPr>
        <p:spPr>
          <a:xfrm>
            <a:off x="9237671" y="1556657"/>
            <a:ext cx="2590800" cy="751824"/>
          </a:xfrm>
        </p:spPr>
        <p:txBody>
          <a:bodyPr/>
          <a:lstStyle/>
          <a:p>
            <a:r>
              <a:rPr lang="it-IT" dirty="0"/>
              <a:t>Facebook</a:t>
            </a:r>
          </a:p>
        </p:txBody>
      </p:sp>
      <p:sp>
        <p:nvSpPr>
          <p:cNvPr id="4" name="Segnaposto piè di pagina 3">
            <a:extLst>
              <a:ext uri="{FF2B5EF4-FFF2-40B4-BE49-F238E27FC236}">
                <a16:creationId xmlns:a16="http://schemas.microsoft.com/office/drawing/2014/main" id="{AC72B955-22BA-4108-86DA-6CE327AF52F6}"/>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A6E777BC-1F18-4DA6-9B0F-ED8C7A75AF12}"/>
              </a:ext>
            </a:extLst>
          </p:cNvPr>
          <p:cNvSpPr>
            <a:spLocks noGrp="1"/>
          </p:cNvSpPr>
          <p:nvPr>
            <p:ph type="sldNum" sz="quarter" idx="12"/>
          </p:nvPr>
        </p:nvSpPr>
        <p:spPr/>
        <p:txBody>
          <a:bodyPr/>
          <a:lstStyle/>
          <a:p>
            <a:fld id="{576D6758-E145-4906-80A8-B4C617DBE4A7}" type="slidenum">
              <a:rPr lang="it-IT" smtClean="0"/>
              <a:t>18</a:t>
            </a:fld>
            <a:endParaRPr lang="it-IT"/>
          </a:p>
        </p:txBody>
      </p:sp>
      <p:sp>
        <p:nvSpPr>
          <p:cNvPr id="3" name="Segnaposto contenuto 2">
            <a:extLst>
              <a:ext uri="{FF2B5EF4-FFF2-40B4-BE49-F238E27FC236}">
                <a16:creationId xmlns:a16="http://schemas.microsoft.com/office/drawing/2014/main" id="{7046D88A-928A-48ED-AEB6-54D86580D7BE}"/>
              </a:ext>
            </a:extLst>
          </p:cNvPr>
          <p:cNvSpPr>
            <a:spLocks noGrp="1"/>
          </p:cNvSpPr>
          <p:nvPr>
            <p:ph idx="1"/>
          </p:nvPr>
        </p:nvSpPr>
        <p:spPr>
          <a:xfrm>
            <a:off x="396186" y="637169"/>
            <a:ext cx="10515600" cy="5719181"/>
          </a:xfrm>
        </p:spPr>
        <p:txBody>
          <a:bodyPr>
            <a:normAutofit lnSpcReduction="10000"/>
          </a:bodyPr>
          <a:lstStyle/>
          <a:p>
            <a:r>
              <a:rPr lang="it-IT" dirty="0"/>
              <a:t>Dopo due mesi che Il Presidente chiedeva a Frascari due nominativi per accreditarli come amministratori, finalmente sono arrivati:</a:t>
            </a:r>
          </a:p>
          <a:p>
            <a:pPr lvl="1"/>
            <a:r>
              <a:rPr lang="it-IT" dirty="0"/>
              <a:t>Gianfranco</a:t>
            </a:r>
          </a:p>
          <a:p>
            <a:pPr lvl="1"/>
            <a:r>
              <a:rPr lang="it-IT" dirty="0"/>
              <a:t>Frascari</a:t>
            </a:r>
          </a:p>
          <a:p>
            <a:r>
              <a:rPr lang="it-IT" dirty="0"/>
              <a:t>… commenti?</a:t>
            </a:r>
          </a:p>
          <a:p>
            <a:r>
              <a:rPr lang="it-IT" dirty="0"/>
              <a:t>Per ben due volte Frascari si fa spiegare come funziona Facebook dall’ufficio immagine (Emanuele Iacomini) </a:t>
            </a:r>
          </a:p>
          <a:p>
            <a:r>
              <a:rPr lang="it-IT" dirty="0"/>
              <a:t>Al consiglio federale del 30/11/2018 il Presidente chiedeva come mai ci sono voluti due mesi per avere il suo nominativo …</a:t>
            </a:r>
          </a:p>
          <a:p>
            <a:pPr lvl="1"/>
            <a:r>
              <a:rPr lang="it-IT" dirty="0"/>
              <a:t>Nessuna risposta …</a:t>
            </a:r>
          </a:p>
          <a:p>
            <a:r>
              <a:rPr lang="it-IT" dirty="0"/>
              <a:t>Ma questa lentezza è colpa del Consiglio Federale o del </a:t>
            </a:r>
            <a:r>
              <a:rPr lang="it-IT" dirty="0" err="1"/>
              <a:t>CdS</a:t>
            </a:r>
            <a:r>
              <a:rPr lang="it-IT" dirty="0"/>
              <a:t>?</a:t>
            </a:r>
          </a:p>
          <a:p>
            <a:r>
              <a:rPr lang="it-IT" dirty="0"/>
              <a:t>Nel frattempo i tempi cambiano, e la formazione gli serve per un altro Facebook, quello non ufficiale che a suo dire voleva «… evitare o rallentare…» solo 4 mesi prima …</a:t>
            </a:r>
          </a:p>
          <a:p>
            <a:endParaRPr lang="it-IT" dirty="0"/>
          </a:p>
        </p:txBody>
      </p:sp>
    </p:spTree>
    <p:extLst>
      <p:ext uri="{BB962C8B-B14F-4D97-AF65-F5344CB8AC3E}">
        <p14:creationId xmlns:p14="http://schemas.microsoft.com/office/powerpoint/2010/main" val="344336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E5873-DA3C-4A31-B8A7-CF6A53742C40}"/>
              </a:ext>
            </a:extLst>
          </p:cNvPr>
          <p:cNvSpPr>
            <a:spLocks noGrp="1"/>
          </p:cNvSpPr>
          <p:nvPr>
            <p:ph type="title"/>
          </p:nvPr>
        </p:nvSpPr>
        <p:spPr>
          <a:xfrm>
            <a:off x="8033657" y="1758496"/>
            <a:ext cx="4158343" cy="723447"/>
          </a:xfrm>
        </p:spPr>
        <p:txBody>
          <a:bodyPr/>
          <a:lstStyle/>
          <a:p>
            <a:r>
              <a:rPr lang="it-IT" dirty="0" err="1"/>
              <a:t>EudiShow</a:t>
            </a:r>
            <a:r>
              <a:rPr lang="it-IT" dirty="0"/>
              <a:t> e stand</a:t>
            </a:r>
          </a:p>
        </p:txBody>
      </p:sp>
      <p:sp>
        <p:nvSpPr>
          <p:cNvPr id="3" name="Segnaposto contenuto 2">
            <a:extLst>
              <a:ext uri="{FF2B5EF4-FFF2-40B4-BE49-F238E27FC236}">
                <a16:creationId xmlns:a16="http://schemas.microsoft.com/office/drawing/2014/main" id="{33050AFF-02F0-408A-B68D-15718F5E90B6}"/>
              </a:ext>
            </a:extLst>
          </p:cNvPr>
          <p:cNvSpPr>
            <a:spLocks noGrp="1"/>
          </p:cNvSpPr>
          <p:nvPr>
            <p:ph idx="1"/>
          </p:nvPr>
        </p:nvSpPr>
        <p:spPr>
          <a:xfrm>
            <a:off x="598713" y="136525"/>
            <a:ext cx="11255829" cy="6584949"/>
          </a:xfrm>
        </p:spPr>
        <p:txBody>
          <a:bodyPr>
            <a:normAutofit fontScale="92500" lnSpcReduction="10000"/>
          </a:bodyPr>
          <a:lstStyle/>
          <a:p>
            <a:r>
              <a:rPr lang="it-IT" dirty="0"/>
              <a:t>L’</a:t>
            </a:r>
            <a:r>
              <a:rPr lang="it-IT" dirty="0" err="1"/>
              <a:t>Eudi</a:t>
            </a:r>
            <a:r>
              <a:rPr lang="it-IT" dirty="0"/>
              <a:t> Show è una manifestazione fieristica che coinvolge soprattutto la Didattica Subacquea</a:t>
            </a:r>
          </a:p>
          <a:p>
            <a:r>
              <a:rPr lang="it-IT" dirty="0"/>
              <a:t>L’organizzazione della manifestazione è a carico dell’ufficio Immagine e Comunicazione e dei settori:</a:t>
            </a:r>
          </a:p>
          <a:p>
            <a:pPr lvl="1"/>
            <a:r>
              <a:rPr lang="it-IT" dirty="0"/>
              <a:t>Attività subacquee e nuoto pinnato</a:t>
            </a:r>
          </a:p>
          <a:p>
            <a:pPr lvl="1"/>
            <a:r>
              <a:rPr lang="it-IT" dirty="0"/>
              <a:t>Didattica Subacquea</a:t>
            </a:r>
          </a:p>
          <a:p>
            <a:r>
              <a:rPr lang="it-IT" dirty="0"/>
              <a:t>Ovviamente la parte della DS è preponderante</a:t>
            </a:r>
          </a:p>
          <a:p>
            <a:r>
              <a:rPr lang="it-IT" dirty="0"/>
              <a:t>Alle riunioni per l’organizzazione dell’</a:t>
            </a:r>
            <a:r>
              <a:rPr lang="it-IT" dirty="0" err="1"/>
              <a:t>EudiShow</a:t>
            </a:r>
            <a:r>
              <a:rPr lang="it-IT" dirty="0"/>
              <a:t> partecipa solo Frascari</a:t>
            </a:r>
          </a:p>
          <a:p>
            <a:r>
              <a:rPr lang="it-IT" dirty="0"/>
              <a:t>In più di una circostanza è stata data la responsabilità anche di questo a Nolli</a:t>
            </a:r>
          </a:p>
          <a:p>
            <a:pPr lvl="1"/>
            <a:r>
              <a:rPr lang="it-IT" dirty="0"/>
              <a:t>Niente di più falso, non ha mai partecipato a nessuna riunione al riguardo</a:t>
            </a:r>
          </a:p>
          <a:p>
            <a:pPr lvl="1"/>
            <a:r>
              <a:rPr lang="it-IT" dirty="0"/>
              <a:t>Per questa </a:t>
            </a:r>
            <a:r>
              <a:rPr lang="it-IT" dirty="0" err="1"/>
              <a:t>fake</a:t>
            </a:r>
            <a:r>
              <a:rPr lang="it-IT" dirty="0"/>
              <a:t> news alcuni componenti del CF lo prendono ancora in giro …</a:t>
            </a:r>
          </a:p>
          <a:p>
            <a:pPr lvl="1"/>
            <a:r>
              <a:rPr lang="it-IT" dirty="0"/>
              <a:t>… ma chi ha fatto girare questa voce? La colpa è una bella donna che nessuno vuole …</a:t>
            </a:r>
          </a:p>
          <a:p>
            <a:r>
              <a:rPr lang="it-IT" dirty="0"/>
              <a:t>Se lo stand non è bello o organizzato male è solo responsabilità di Frascari e/o del Consiglio di Settore …</a:t>
            </a:r>
          </a:p>
          <a:p>
            <a:r>
              <a:rPr lang="it-IT" dirty="0"/>
              <a:t>… e nessuno vieta di cambiarlo, ma è necessario, per questo impegnarsi …</a:t>
            </a:r>
          </a:p>
          <a:p>
            <a:r>
              <a:rPr lang="it-IT" dirty="0"/>
              <a:t>In questo momento i componenti del settore sono tutti dispersi … come deve essere interpretato questo atteggiamento?</a:t>
            </a:r>
          </a:p>
        </p:txBody>
      </p:sp>
      <p:sp>
        <p:nvSpPr>
          <p:cNvPr id="4" name="Segnaposto piè di pagina 3">
            <a:extLst>
              <a:ext uri="{FF2B5EF4-FFF2-40B4-BE49-F238E27FC236}">
                <a16:creationId xmlns:a16="http://schemas.microsoft.com/office/drawing/2014/main" id="{EB39D6ED-A0DD-4EB8-AFE4-843320D2A0F6}"/>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5A9DA8F8-8303-47CC-85BB-9E262696B3DE}"/>
              </a:ext>
            </a:extLst>
          </p:cNvPr>
          <p:cNvSpPr>
            <a:spLocks noGrp="1"/>
          </p:cNvSpPr>
          <p:nvPr>
            <p:ph type="sldNum" sz="quarter" idx="12"/>
          </p:nvPr>
        </p:nvSpPr>
        <p:spPr/>
        <p:txBody>
          <a:bodyPr/>
          <a:lstStyle/>
          <a:p>
            <a:fld id="{576D6758-E145-4906-80A8-B4C617DBE4A7}" type="slidenum">
              <a:rPr lang="it-IT" smtClean="0"/>
              <a:t>19</a:t>
            </a:fld>
            <a:endParaRPr lang="it-IT"/>
          </a:p>
        </p:txBody>
      </p:sp>
    </p:spTree>
    <p:extLst>
      <p:ext uri="{BB962C8B-B14F-4D97-AF65-F5344CB8AC3E}">
        <p14:creationId xmlns:p14="http://schemas.microsoft.com/office/powerpoint/2010/main" val="41040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AC9909-8941-4EB8-A0A2-0FC37A53EE24}"/>
              </a:ext>
            </a:extLst>
          </p:cNvPr>
          <p:cNvSpPr>
            <a:spLocks noGrp="1"/>
          </p:cNvSpPr>
          <p:nvPr>
            <p:ph type="title"/>
          </p:nvPr>
        </p:nvSpPr>
        <p:spPr>
          <a:xfrm>
            <a:off x="5123447" y="0"/>
            <a:ext cx="6974305" cy="773864"/>
          </a:xfrm>
        </p:spPr>
        <p:txBody>
          <a:bodyPr/>
          <a:lstStyle/>
          <a:p>
            <a:r>
              <a:rPr lang="it-IT" dirty="0"/>
              <a:t>Dichiarazione del consiglio DS</a:t>
            </a:r>
          </a:p>
        </p:txBody>
      </p:sp>
      <p:sp>
        <p:nvSpPr>
          <p:cNvPr id="3" name="Segnaposto contenuto 2">
            <a:extLst>
              <a:ext uri="{FF2B5EF4-FFF2-40B4-BE49-F238E27FC236}">
                <a16:creationId xmlns:a16="http://schemas.microsoft.com/office/drawing/2014/main" id="{BD68E7C7-602D-4F91-A874-529266E922FD}"/>
              </a:ext>
            </a:extLst>
          </p:cNvPr>
          <p:cNvSpPr>
            <a:spLocks noGrp="1"/>
          </p:cNvSpPr>
          <p:nvPr>
            <p:ph idx="1"/>
          </p:nvPr>
        </p:nvSpPr>
        <p:spPr>
          <a:xfrm>
            <a:off x="838200" y="773865"/>
            <a:ext cx="11154276" cy="5947610"/>
          </a:xfrm>
        </p:spPr>
        <p:txBody>
          <a:bodyPr>
            <a:normAutofit fontScale="85000" lnSpcReduction="10000"/>
          </a:bodyPr>
          <a:lstStyle/>
          <a:p>
            <a:pPr marL="0" indent="0">
              <a:buNone/>
            </a:pPr>
            <a:r>
              <a:rPr lang="it-IT" dirty="0"/>
              <a:t>… da Facebook Didattica Subacquea gruppo non ufficiale comunicato del 21/11/2018</a:t>
            </a:r>
          </a:p>
          <a:p>
            <a:pPr marL="0" indent="0">
              <a:buNone/>
            </a:pPr>
            <a:r>
              <a:rPr lang="it-IT" sz="1900" dirty="0"/>
              <a:t>… omissis …</a:t>
            </a:r>
          </a:p>
          <a:p>
            <a:pPr marL="0" indent="0">
              <a:buNone/>
            </a:pPr>
            <a:r>
              <a:rPr lang="it-IT" dirty="0"/>
              <a:t>• La proposta, presentata dal Settore e completamente ignorata, di creare un “sito Internet dedicato” e specificamente realizzato per soddisfare non solo le esigenze informatiche, con un semplice “Sito di Servizio” per gli addetti ai lavori ma anche e soprattutto quelle promozionali e commerciali indispensabili alla Didattica Subacquea e non solo, in grado di rispondere adeguatamente all'offerta presentata dalle altre Agenzie didattiche, utilizzando strumenti e linguaggi più idonei per fare concorrenza ai nostri Competitors. Ritardi o carenze non certamente imputabili all’Ufficio Immagine e Comunicazione sempre pronto a recepire e soddisfare eventuali richieste. </a:t>
            </a:r>
            <a:br>
              <a:rPr lang="it-IT" dirty="0"/>
            </a:br>
            <a:r>
              <a:rPr lang="it-IT" dirty="0"/>
              <a:t>Richiesta più volte reiterata e suggerita con la consegna per giunta di materiali idonei e la consultazione di Tecnici esperti allo sviluppo di Siti adeguati e idonei allo scopo. </a:t>
            </a:r>
            <a:br>
              <a:rPr lang="it-IT" dirty="0"/>
            </a:br>
            <a:r>
              <a:rPr lang="it-IT" dirty="0"/>
              <a:t>Spesso trattasi di questioni in parte di natura operativa e gestionale, la cui risoluzione ci dispiace dover sottolineare dovrebbe far parte delle normali attività assegnate ad un qualsiasi ufficio amministrativo, in parte di natura discrezionale e di indirizzo che invece riteniamo rientrino nei doveri e nelle prerogative del Consiglio di Settore Didattica Subacquea e che lo stesso dovrebbe avere legittimo mandato a gestire, in quanto attinenti alle ragioni per le quali il Consiglio medesimo è stato appositamente nominato.</a:t>
            </a:r>
          </a:p>
          <a:p>
            <a:pPr marL="0" indent="0">
              <a:buNone/>
            </a:pPr>
            <a:r>
              <a:rPr lang="it-IT" sz="1900" dirty="0"/>
              <a:t>… omissis …</a:t>
            </a:r>
          </a:p>
        </p:txBody>
      </p:sp>
      <p:sp>
        <p:nvSpPr>
          <p:cNvPr id="4" name="Segnaposto piè di pagina 3">
            <a:extLst>
              <a:ext uri="{FF2B5EF4-FFF2-40B4-BE49-F238E27FC236}">
                <a16:creationId xmlns:a16="http://schemas.microsoft.com/office/drawing/2014/main" id="{282657EC-65B3-442E-A43D-EE28931430BF}"/>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FAEAAFC7-1A92-45A3-9EB1-E610BA492FB8}"/>
              </a:ext>
            </a:extLst>
          </p:cNvPr>
          <p:cNvSpPr>
            <a:spLocks noGrp="1"/>
          </p:cNvSpPr>
          <p:nvPr>
            <p:ph type="sldNum" sz="quarter" idx="12"/>
          </p:nvPr>
        </p:nvSpPr>
        <p:spPr/>
        <p:txBody>
          <a:bodyPr/>
          <a:lstStyle/>
          <a:p>
            <a:fld id="{576D6758-E145-4906-80A8-B4C617DBE4A7}" type="slidenum">
              <a:rPr lang="it-IT" smtClean="0"/>
              <a:t>2</a:t>
            </a:fld>
            <a:endParaRPr lang="it-IT"/>
          </a:p>
        </p:txBody>
      </p:sp>
    </p:spTree>
    <p:extLst>
      <p:ext uri="{BB962C8B-B14F-4D97-AF65-F5344CB8AC3E}">
        <p14:creationId xmlns:p14="http://schemas.microsoft.com/office/powerpoint/2010/main" val="260340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B3A7B-96B4-4AC4-BA6F-1541C83ECCCA}"/>
              </a:ext>
            </a:extLst>
          </p:cNvPr>
          <p:cNvSpPr>
            <a:spLocks noGrp="1"/>
          </p:cNvSpPr>
          <p:nvPr>
            <p:ph type="title"/>
          </p:nvPr>
        </p:nvSpPr>
        <p:spPr>
          <a:xfrm>
            <a:off x="3712029" y="136525"/>
            <a:ext cx="8305800" cy="701675"/>
          </a:xfrm>
        </p:spPr>
        <p:txBody>
          <a:bodyPr/>
          <a:lstStyle/>
          <a:p>
            <a:r>
              <a:rPr lang="it-IT" dirty="0"/>
              <a:t>Ancora un paio di servizi … nascosti</a:t>
            </a:r>
          </a:p>
        </p:txBody>
      </p:sp>
      <p:sp>
        <p:nvSpPr>
          <p:cNvPr id="3" name="Segnaposto contenuto 2">
            <a:extLst>
              <a:ext uri="{FF2B5EF4-FFF2-40B4-BE49-F238E27FC236}">
                <a16:creationId xmlns:a16="http://schemas.microsoft.com/office/drawing/2014/main" id="{F83DB063-7E44-4117-962F-353928A3B637}"/>
              </a:ext>
            </a:extLst>
          </p:cNvPr>
          <p:cNvSpPr>
            <a:spLocks noGrp="1"/>
          </p:cNvSpPr>
          <p:nvPr>
            <p:ph idx="1"/>
          </p:nvPr>
        </p:nvSpPr>
        <p:spPr>
          <a:xfrm>
            <a:off x="838200" y="1143000"/>
            <a:ext cx="10515600" cy="5431971"/>
          </a:xfrm>
        </p:spPr>
        <p:txBody>
          <a:bodyPr>
            <a:normAutofit fontScale="92500" lnSpcReduction="10000"/>
          </a:bodyPr>
          <a:lstStyle/>
          <a:p>
            <a:r>
              <a:rPr lang="it-IT" dirty="0"/>
              <a:t>Da circa febbraio 2018 è possibile inviare le mail ad alcune categorie censite della federazione. Ad esempio </a:t>
            </a:r>
            <a:r>
              <a:rPr lang="it-IT" dirty="0" err="1"/>
              <a:t>GdG</a:t>
            </a:r>
            <a:r>
              <a:rPr lang="it-IT" dirty="0"/>
              <a:t> (giudici di gara) piuttosto che Istruttori di Apnea inseriti nell’albo.</a:t>
            </a:r>
          </a:p>
          <a:p>
            <a:r>
              <a:rPr lang="it-IT" dirty="0"/>
              <a:t>La cosa è stata presentata nel CF di marzo 2018, ma viene specificato che sarà necessario trovare un modello organizzativo per evitare che qualcuno riceva mail due o tre volte al giorno</a:t>
            </a:r>
          </a:p>
          <a:p>
            <a:r>
              <a:rPr lang="it-IT" dirty="0"/>
              <a:t>Il primo </a:t>
            </a:r>
            <a:r>
              <a:rPr lang="it-IT" dirty="0" err="1"/>
              <a:t>PFAp</a:t>
            </a:r>
            <a:r>
              <a:rPr lang="it-IT" dirty="0"/>
              <a:t> viene inviato appunto con questo metodo</a:t>
            </a:r>
          </a:p>
          <a:p>
            <a:r>
              <a:rPr lang="it-IT" dirty="0"/>
              <a:t>Sempre nella medesima occasione viene presentata la possibilità di accedere per ogni tesserato, ad aree dedicate in relazione alle varie qualifiche, tramite il SIF … funzione attivata in prima istanza per la pubblicazione di documenti dell’apnea, alcuni dei quali dedicati agli istruttori per i programmi didattici</a:t>
            </a:r>
          </a:p>
          <a:p>
            <a:r>
              <a:rPr lang="it-IT" dirty="0"/>
              <a:t>… anche di queste attività DS ha perso traccia, ma se si vuole con un minimo impegno si riattivano immediatamente</a:t>
            </a:r>
          </a:p>
        </p:txBody>
      </p:sp>
      <p:sp>
        <p:nvSpPr>
          <p:cNvPr id="4" name="Segnaposto piè di pagina 3">
            <a:extLst>
              <a:ext uri="{FF2B5EF4-FFF2-40B4-BE49-F238E27FC236}">
                <a16:creationId xmlns:a16="http://schemas.microsoft.com/office/drawing/2014/main" id="{CE278EF2-D996-49AF-9222-ED0087F3F916}"/>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88F4EA86-A0C1-4DBC-886A-75C7B31BE7F8}"/>
              </a:ext>
            </a:extLst>
          </p:cNvPr>
          <p:cNvSpPr>
            <a:spLocks noGrp="1"/>
          </p:cNvSpPr>
          <p:nvPr>
            <p:ph type="sldNum" sz="quarter" idx="12"/>
          </p:nvPr>
        </p:nvSpPr>
        <p:spPr/>
        <p:txBody>
          <a:bodyPr/>
          <a:lstStyle/>
          <a:p>
            <a:fld id="{576D6758-E145-4906-80A8-B4C617DBE4A7}" type="slidenum">
              <a:rPr lang="it-IT" smtClean="0"/>
              <a:t>20</a:t>
            </a:fld>
            <a:endParaRPr lang="it-IT"/>
          </a:p>
        </p:txBody>
      </p:sp>
    </p:spTree>
    <p:extLst>
      <p:ext uri="{BB962C8B-B14F-4D97-AF65-F5344CB8AC3E}">
        <p14:creationId xmlns:p14="http://schemas.microsoft.com/office/powerpoint/2010/main" val="658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07FA3CE-F693-4DF1-80E8-98B4FA096E9A}"/>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581AC5B7-415C-4587-A45E-C30AAB1ABFDE}"/>
              </a:ext>
            </a:extLst>
          </p:cNvPr>
          <p:cNvSpPr>
            <a:spLocks noGrp="1"/>
          </p:cNvSpPr>
          <p:nvPr>
            <p:ph type="sldNum" sz="quarter" idx="12"/>
          </p:nvPr>
        </p:nvSpPr>
        <p:spPr/>
        <p:txBody>
          <a:bodyPr/>
          <a:lstStyle/>
          <a:p>
            <a:fld id="{576D6758-E145-4906-80A8-B4C617DBE4A7}" type="slidenum">
              <a:rPr lang="it-IT" smtClean="0"/>
              <a:t>21</a:t>
            </a:fld>
            <a:endParaRPr lang="it-IT"/>
          </a:p>
        </p:txBody>
      </p:sp>
      <p:sp>
        <p:nvSpPr>
          <p:cNvPr id="4" name="Rettangolo 3">
            <a:extLst>
              <a:ext uri="{FF2B5EF4-FFF2-40B4-BE49-F238E27FC236}">
                <a16:creationId xmlns:a16="http://schemas.microsoft.com/office/drawing/2014/main" id="{8870E8F0-2902-4606-9B97-7AFB9C46766E}"/>
              </a:ext>
            </a:extLst>
          </p:cNvPr>
          <p:cNvSpPr/>
          <p:nvPr/>
        </p:nvSpPr>
        <p:spPr>
          <a:xfrm>
            <a:off x="2423688" y="2967335"/>
            <a:ext cx="7344639" cy="923330"/>
          </a:xfrm>
          <a:prstGeom prst="rect">
            <a:avLst/>
          </a:prstGeom>
          <a:noFill/>
        </p:spPr>
        <p:txBody>
          <a:bodyPr wrap="none" lIns="91440" tIns="45720" rIns="91440" bIns="45720">
            <a:spAutoFit/>
          </a:bodyPr>
          <a:lstStyle/>
          <a:p>
            <a:pPr algn="ct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Grazie per l’attenzione …</a:t>
            </a:r>
          </a:p>
        </p:txBody>
      </p:sp>
    </p:spTree>
    <p:extLst>
      <p:ext uri="{BB962C8B-B14F-4D97-AF65-F5344CB8AC3E}">
        <p14:creationId xmlns:p14="http://schemas.microsoft.com/office/powerpoint/2010/main" val="277276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14FED2-23AF-4BD8-BE0A-5A2AB835F51C}"/>
              </a:ext>
            </a:extLst>
          </p:cNvPr>
          <p:cNvSpPr>
            <a:spLocks noGrp="1"/>
          </p:cNvSpPr>
          <p:nvPr>
            <p:ph type="title"/>
          </p:nvPr>
        </p:nvSpPr>
        <p:spPr>
          <a:xfrm>
            <a:off x="400050" y="4498976"/>
            <a:ext cx="1724024" cy="577850"/>
          </a:xfrm>
        </p:spPr>
        <p:txBody>
          <a:bodyPr>
            <a:normAutofit fontScale="90000"/>
          </a:bodyPr>
          <a:lstStyle/>
          <a:p>
            <a:r>
              <a:rPr lang="it-IT" dirty="0"/>
              <a:t>Portale</a:t>
            </a:r>
          </a:p>
        </p:txBody>
      </p:sp>
      <p:sp>
        <p:nvSpPr>
          <p:cNvPr id="3" name="Segnaposto contenuto 2">
            <a:extLst>
              <a:ext uri="{FF2B5EF4-FFF2-40B4-BE49-F238E27FC236}">
                <a16:creationId xmlns:a16="http://schemas.microsoft.com/office/drawing/2014/main" id="{C73917C8-3916-4546-8EC1-301ECAE89E38}"/>
              </a:ext>
            </a:extLst>
          </p:cNvPr>
          <p:cNvSpPr>
            <a:spLocks noGrp="1"/>
          </p:cNvSpPr>
          <p:nvPr>
            <p:ph idx="1"/>
          </p:nvPr>
        </p:nvSpPr>
        <p:spPr>
          <a:xfrm>
            <a:off x="514350" y="136526"/>
            <a:ext cx="11163300" cy="2406318"/>
          </a:xfrm>
          <a:noFill/>
        </p:spPr>
        <p:txBody>
          <a:bodyPr>
            <a:normAutofit/>
          </a:bodyPr>
          <a:lstStyle/>
          <a:p>
            <a:r>
              <a:rPr lang="it-IT" dirty="0"/>
              <a:t>Il 05 febbraio 2017 nell’assemblea di Bologna i presenti, tra l’altro, hanno chiesto che il Comitato di settore COMUNICASSE con il territorio</a:t>
            </a:r>
          </a:p>
          <a:p>
            <a:r>
              <a:rPr lang="it-IT" dirty="0"/>
              <a:t>In particolare il portale è ritenuto non all’altezza, ma quando è stato realizzato il settore è stato coinvolto</a:t>
            </a:r>
          </a:p>
          <a:p>
            <a:endParaRPr lang="it-IT" dirty="0"/>
          </a:p>
          <a:p>
            <a:endParaRPr lang="it-IT" dirty="0"/>
          </a:p>
          <a:p>
            <a:pPr lvl="1"/>
            <a:endParaRPr lang="it-IT" dirty="0"/>
          </a:p>
        </p:txBody>
      </p:sp>
      <p:sp>
        <p:nvSpPr>
          <p:cNvPr id="5" name="Segnaposto piè di pagina 4">
            <a:extLst>
              <a:ext uri="{FF2B5EF4-FFF2-40B4-BE49-F238E27FC236}">
                <a16:creationId xmlns:a16="http://schemas.microsoft.com/office/drawing/2014/main" id="{A5FAC238-D1F0-464B-8C03-A1BBE51B567E}"/>
              </a:ext>
            </a:extLst>
          </p:cNvPr>
          <p:cNvSpPr>
            <a:spLocks noGrp="1"/>
          </p:cNvSpPr>
          <p:nvPr>
            <p:ph type="ftr" sz="quarter" idx="11"/>
          </p:nvPr>
        </p:nvSpPr>
        <p:spPr/>
        <p:txBody>
          <a:bodyPr/>
          <a:lstStyle/>
          <a:p>
            <a:r>
              <a:rPr lang="it-IT"/>
              <a:t>Comunicazione</a:t>
            </a:r>
          </a:p>
        </p:txBody>
      </p:sp>
      <p:sp>
        <p:nvSpPr>
          <p:cNvPr id="6" name="Segnaposto numero diapositiva 5">
            <a:extLst>
              <a:ext uri="{FF2B5EF4-FFF2-40B4-BE49-F238E27FC236}">
                <a16:creationId xmlns:a16="http://schemas.microsoft.com/office/drawing/2014/main" id="{B6D9CF14-2C0B-4349-A36C-8C91CD226204}"/>
              </a:ext>
            </a:extLst>
          </p:cNvPr>
          <p:cNvSpPr>
            <a:spLocks noGrp="1"/>
          </p:cNvSpPr>
          <p:nvPr>
            <p:ph type="sldNum" sz="quarter" idx="12"/>
          </p:nvPr>
        </p:nvSpPr>
        <p:spPr/>
        <p:txBody>
          <a:bodyPr/>
          <a:lstStyle/>
          <a:p>
            <a:fld id="{6BD11D33-16C0-4402-B41D-C9C367A1ABAC}" type="slidenum">
              <a:rPr lang="it-IT" smtClean="0"/>
              <a:t>3</a:t>
            </a:fld>
            <a:endParaRPr lang="it-IT"/>
          </a:p>
        </p:txBody>
      </p:sp>
      <p:pic>
        <p:nvPicPr>
          <p:cNvPr id="8" name="Immagine 7">
            <a:extLst>
              <a:ext uri="{FF2B5EF4-FFF2-40B4-BE49-F238E27FC236}">
                <a16:creationId xmlns:a16="http://schemas.microsoft.com/office/drawing/2014/main" id="{A3560A6F-9734-4B3A-8894-D33124859A56}"/>
              </a:ext>
            </a:extLst>
          </p:cNvPr>
          <p:cNvPicPr>
            <a:picLocks noChangeAspect="1"/>
          </p:cNvPicPr>
          <p:nvPr/>
        </p:nvPicPr>
        <p:blipFill>
          <a:blip r:embed="rId2"/>
          <a:stretch>
            <a:fillRect/>
          </a:stretch>
        </p:blipFill>
        <p:spPr>
          <a:xfrm>
            <a:off x="2230639" y="2184401"/>
            <a:ext cx="8467725" cy="4629150"/>
          </a:xfrm>
          <a:prstGeom prst="rect">
            <a:avLst/>
          </a:prstGeom>
        </p:spPr>
      </p:pic>
      <p:grpSp>
        <p:nvGrpSpPr>
          <p:cNvPr id="17" name="Gruppo 16">
            <a:extLst>
              <a:ext uri="{FF2B5EF4-FFF2-40B4-BE49-F238E27FC236}">
                <a16:creationId xmlns:a16="http://schemas.microsoft.com/office/drawing/2014/main" id="{AA19E5A7-5704-4C24-8A1E-0DBC673713A2}"/>
              </a:ext>
            </a:extLst>
          </p:cNvPr>
          <p:cNvGrpSpPr/>
          <p:nvPr/>
        </p:nvGrpSpPr>
        <p:grpSpPr>
          <a:xfrm>
            <a:off x="2230639" y="4857418"/>
            <a:ext cx="8175883" cy="228600"/>
            <a:chOff x="2230639" y="4857418"/>
            <a:chExt cx="8175883" cy="228600"/>
          </a:xfrm>
        </p:grpSpPr>
        <p:cxnSp>
          <p:nvCxnSpPr>
            <p:cNvPr id="7" name="Connettore diritto 6">
              <a:extLst>
                <a:ext uri="{FF2B5EF4-FFF2-40B4-BE49-F238E27FC236}">
                  <a16:creationId xmlns:a16="http://schemas.microsoft.com/office/drawing/2014/main" id="{0697C324-5298-4C0F-8581-61C8F806C54F}"/>
                </a:ext>
              </a:extLst>
            </p:cNvPr>
            <p:cNvCxnSpPr>
              <a:cxnSpLocks/>
            </p:cNvCxnSpPr>
            <p:nvPr/>
          </p:nvCxnSpPr>
          <p:spPr>
            <a:xfrm>
              <a:off x="7465987" y="4857418"/>
              <a:ext cx="294053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F251E570-209D-46E3-A966-7361326E7E34}"/>
                </a:ext>
              </a:extLst>
            </p:cNvPr>
            <p:cNvCxnSpPr>
              <a:cxnSpLocks/>
            </p:cNvCxnSpPr>
            <p:nvPr/>
          </p:nvCxnSpPr>
          <p:spPr>
            <a:xfrm>
              <a:off x="2230639" y="5086018"/>
              <a:ext cx="423386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CasellaDiTesto 11">
            <a:extLst>
              <a:ext uri="{FF2B5EF4-FFF2-40B4-BE49-F238E27FC236}">
                <a16:creationId xmlns:a16="http://schemas.microsoft.com/office/drawing/2014/main" id="{C9E20BC1-6702-4E9A-AC2D-622D33591765}"/>
              </a:ext>
            </a:extLst>
          </p:cNvPr>
          <p:cNvSpPr txBox="1"/>
          <p:nvPr/>
        </p:nvSpPr>
        <p:spPr>
          <a:xfrm>
            <a:off x="5313268" y="5650819"/>
            <a:ext cx="5093254" cy="461665"/>
          </a:xfrm>
          <a:prstGeom prst="rect">
            <a:avLst/>
          </a:prstGeom>
          <a:noFill/>
        </p:spPr>
        <p:txBody>
          <a:bodyPr wrap="none" rtlCol="0">
            <a:spAutoFit/>
          </a:bodyPr>
          <a:lstStyle/>
          <a:p>
            <a:r>
              <a:rPr lang="it-IT" sz="2400" b="1" i="1" dirty="0"/>
              <a:t>L’incontro è avvenuto solo con Frascari</a:t>
            </a:r>
          </a:p>
        </p:txBody>
      </p:sp>
    </p:spTree>
    <p:extLst>
      <p:ext uri="{BB962C8B-B14F-4D97-AF65-F5344CB8AC3E}">
        <p14:creationId xmlns:p14="http://schemas.microsoft.com/office/powerpoint/2010/main" val="34776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7AEB926-A929-4E5E-A215-4442DF59B2A0}"/>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5EAE20FA-FD7F-4FD7-97CC-D430C6310666}"/>
              </a:ext>
            </a:extLst>
          </p:cNvPr>
          <p:cNvSpPr>
            <a:spLocks noGrp="1"/>
          </p:cNvSpPr>
          <p:nvPr>
            <p:ph type="sldNum" sz="quarter" idx="12"/>
          </p:nvPr>
        </p:nvSpPr>
        <p:spPr/>
        <p:txBody>
          <a:bodyPr/>
          <a:lstStyle/>
          <a:p>
            <a:fld id="{576D6758-E145-4906-80A8-B4C617DBE4A7}" type="slidenum">
              <a:rPr lang="it-IT" smtClean="0"/>
              <a:t>4</a:t>
            </a:fld>
            <a:endParaRPr lang="it-IT"/>
          </a:p>
        </p:txBody>
      </p:sp>
      <p:grpSp>
        <p:nvGrpSpPr>
          <p:cNvPr id="4" name="Gruppo 3">
            <a:extLst>
              <a:ext uri="{FF2B5EF4-FFF2-40B4-BE49-F238E27FC236}">
                <a16:creationId xmlns:a16="http://schemas.microsoft.com/office/drawing/2014/main" id="{29B64616-2AB6-4AFA-A766-CD23E061481F}"/>
              </a:ext>
            </a:extLst>
          </p:cNvPr>
          <p:cNvGrpSpPr/>
          <p:nvPr/>
        </p:nvGrpSpPr>
        <p:grpSpPr>
          <a:xfrm>
            <a:off x="219075" y="136525"/>
            <a:ext cx="11753850" cy="5721545"/>
            <a:chOff x="0" y="526855"/>
            <a:chExt cx="12192000" cy="5804290"/>
          </a:xfrm>
        </p:grpSpPr>
        <p:pic>
          <p:nvPicPr>
            <p:cNvPr id="5" name="Immagine 4">
              <a:extLst>
                <a:ext uri="{FF2B5EF4-FFF2-40B4-BE49-F238E27FC236}">
                  <a16:creationId xmlns:a16="http://schemas.microsoft.com/office/drawing/2014/main" id="{5DBD4369-451A-42AC-8965-95745F8ED39C}"/>
                </a:ext>
              </a:extLst>
            </p:cNvPr>
            <p:cNvPicPr>
              <a:picLocks noChangeAspect="1"/>
            </p:cNvPicPr>
            <p:nvPr/>
          </p:nvPicPr>
          <p:blipFill>
            <a:blip r:embed="rId2"/>
            <a:stretch>
              <a:fillRect/>
            </a:stretch>
          </p:blipFill>
          <p:spPr>
            <a:xfrm>
              <a:off x="0" y="526855"/>
              <a:ext cx="12192000" cy="5804290"/>
            </a:xfrm>
            <a:prstGeom prst="rect">
              <a:avLst/>
            </a:prstGeom>
          </p:spPr>
        </p:pic>
        <p:sp>
          <p:nvSpPr>
            <p:cNvPr id="6" name="CasellaDiTesto 5">
              <a:extLst>
                <a:ext uri="{FF2B5EF4-FFF2-40B4-BE49-F238E27FC236}">
                  <a16:creationId xmlns:a16="http://schemas.microsoft.com/office/drawing/2014/main" id="{050903C1-F1E2-47DC-BA95-9D5715AA888B}"/>
                </a:ext>
              </a:extLst>
            </p:cNvPr>
            <p:cNvSpPr txBox="1"/>
            <p:nvPr/>
          </p:nvSpPr>
          <p:spPr>
            <a:xfrm>
              <a:off x="1066800" y="1027906"/>
              <a:ext cx="2015873" cy="338554"/>
            </a:xfrm>
            <a:prstGeom prst="rect">
              <a:avLst/>
            </a:prstGeom>
            <a:noFill/>
          </p:spPr>
          <p:txBody>
            <a:bodyPr wrap="none" rtlCol="0">
              <a:spAutoFit/>
            </a:bodyPr>
            <a:lstStyle/>
            <a:p>
              <a:r>
                <a:rPr lang="it-IT" sz="1600" dirty="0"/>
                <a:t>claudio.nolli@fipsas.it</a:t>
              </a:r>
            </a:p>
          </p:txBody>
        </p:sp>
      </p:grpSp>
    </p:spTree>
    <p:extLst>
      <p:ext uri="{BB962C8B-B14F-4D97-AF65-F5344CB8AC3E}">
        <p14:creationId xmlns:p14="http://schemas.microsoft.com/office/powerpoint/2010/main" val="360560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BBA5D-1501-4EDD-8345-08130BA3EB5E}"/>
              </a:ext>
            </a:extLst>
          </p:cNvPr>
          <p:cNvSpPr>
            <a:spLocks noGrp="1"/>
          </p:cNvSpPr>
          <p:nvPr>
            <p:ph type="title"/>
          </p:nvPr>
        </p:nvSpPr>
        <p:spPr>
          <a:xfrm>
            <a:off x="10210799" y="0"/>
            <a:ext cx="1771651" cy="692150"/>
          </a:xfrm>
        </p:spPr>
        <p:txBody>
          <a:bodyPr>
            <a:normAutofit fontScale="90000"/>
          </a:bodyPr>
          <a:lstStyle/>
          <a:p>
            <a:r>
              <a:rPr lang="it-IT" dirty="0"/>
              <a:t>Portale</a:t>
            </a:r>
          </a:p>
        </p:txBody>
      </p:sp>
      <p:sp>
        <p:nvSpPr>
          <p:cNvPr id="3" name="Segnaposto contenuto 2">
            <a:extLst>
              <a:ext uri="{FF2B5EF4-FFF2-40B4-BE49-F238E27FC236}">
                <a16:creationId xmlns:a16="http://schemas.microsoft.com/office/drawing/2014/main" id="{3F24D19F-0FC3-4D7B-927C-AD1E2AE50845}"/>
              </a:ext>
            </a:extLst>
          </p:cNvPr>
          <p:cNvSpPr>
            <a:spLocks noGrp="1"/>
          </p:cNvSpPr>
          <p:nvPr>
            <p:ph idx="1"/>
          </p:nvPr>
        </p:nvSpPr>
        <p:spPr>
          <a:xfrm>
            <a:off x="571498" y="212727"/>
            <a:ext cx="11173461" cy="6143624"/>
          </a:xfrm>
        </p:spPr>
        <p:txBody>
          <a:bodyPr>
            <a:normAutofit fontScale="92500" lnSpcReduction="20000"/>
          </a:bodyPr>
          <a:lstStyle/>
          <a:p>
            <a:r>
              <a:rPr lang="it-IT" dirty="0"/>
              <a:t>L’incontro avviene il 24/03/2017 a Roma</a:t>
            </a:r>
          </a:p>
          <a:p>
            <a:r>
              <a:rPr lang="it-IT" dirty="0"/>
              <a:t>Partecipano oltre a Frascari, anche Iacomini Emanuele, Massimo Rossi, Nolli Claudio ed il Presidente Matteoli</a:t>
            </a:r>
          </a:p>
          <a:p>
            <a:r>
              <a:rPr lang="it-IT" dirty="0"/>
              <a:t>Durante l’incontro vengono proposte per la Didattica Subacquea una serie di opportunità che rendano dinamiche le pagine della DS traendo informazioni dal database e, in particolare, la possibilità di vedere ogni brevetto e, cliccandoci sopra, le sue caratteristiche, alcune informazioni relative al Percorso Didattico e le Società che stanno svolgendo oppure intendono svolgere quel tipo di corso.</a:t>
            </a:r>
          </a:p>
          <a:p>
            <a:r>
              <a:rPr lang="it-IT" dirty="0"/>
              <a:t>La risposta è stata: «non è molto carino far vedere anche alle altre Società quello che una Società sta facendo».</a:t>
            </a:r>
          </a:p>
          <a:p>
            <a:r>
              <a:rPr lang="it-IT" dirty="0"/>
              <a:t>I partecipanti sono rimasti a dir poco «stupiti» di questo strano punto di vista, ma la volontà del referente del Settore DS è stata comunque rispettata per cui si è iniziato a pensare ad un portale statico.</a:t>
            </a:r>
          </a:p>
          <a:p>
            <a:r>
              <a:rPr lang="it-IT" dirty="0"/>
              <a:t>Sono poi seguiti diversi incontri in alcuni dei quali </a:t>
            </a:r>
            <a:r>
              <a:rPr lang="it-IT" dirty="0" err="1"/>
              <a:t>Frascari</a:t>
            </a:r>
            <a:r>
              <a:rPr lang="it-IT" dirty="0"/>
              <a:t> non si è presentato e, ovviamente, non ha mandato nessuno in alternativa.</a:t>
            </a:r>
          </a:p>
          <a:p>
            <a:r>
              <a:rPr lang="it-IT" dirty="0"/>
              <a:t>Qualche settimana successiva </a:t>
            </a:r>
            <a:r>
              <a:rPr lang="it-IT" dirty="0" err="1"/>
              <a:t>Frascari</a:t>
            </a:r>
            <a:r>
              <a:rPr lang="it-IT" dirty="0"/>
              <a:t> ha incontrato Rossi e gli ha comunicato di avere un progetto del portale da sottoporgli</a:t>
            </a:r>
          </a:p>
          <a:p>
            <a:pPr lvl="1"/>
            <a:endParaRPr lang="it-IT" dirty="0"/>
          </a:p>
          <a:p>
            <a:pPr lvl="1"/>
            <a:endParaRPr lang="it-IT" dirty="0"/>
          </a:p>
        </p:txBody>
      </p:sp>
      <p:sp>
        <p:nvSpPr>
          <p:cNvPr id="4" name="Segnaposto piè di pagina 3">
            <a:extLst>
              <a:ext uri="{FF2B5EF4-FFF2-40B4-BE49-F238E27FC236}">
                <a16:creationId xmlns:a16="http://schemas.microsoft.com/office/drawing/2014/main" id="{FF697ADD-1CAE-49E6-8901-D031563BA45D}"/>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D76D78A1-2E9A-435E-9EC8-B9600F736023}"/>
              </a:ext>
            </a:extLst>
          </p:cNvPr>
          <p:cNvSpPr>
            <a:spLocks noGrp="1"/>
          </p:cNvSpPr>
          <p:nvPr>
            <p:ph type="sldNum" sz="quarter" idx="12"/>
          </p:nvPr>
        </p:nvSpPr>
        <p:spPr/>
        <p:txBody>
          <a:bodyPr/>
          <a:lstStyle/>
          <a:p>
            <a:fld id="{576D6758-E145-4906-80A8-B4C617DBE4A7}" type="slidenum">
              <a:rPr lang="it-IT" smtClean="0"/>
              <a:t>5</a:t>
            </a:fld>
            <a:endParaRPr lang="it-IT"/>
          </a:p>
        </p:txBody>
      </p:sp>
    </p:spTree>
    <p:extLst>
      <p:ext uri="{BB962C8B-B14F-4D97-AF65-F5344CB8AC3E}">
        <p14:creationId xmlns:p14="http://schemas.microsoft.com/office/powerpoint/2010/main" val="350116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D6D37-7D98-49D1-B341-09F743BE0F47}"/>
              </a:ext>
            </a:extLst>
          </p:cNvPr>
          <p:cNvSpPr>
            <a:spLocks noGrp="1"/>
          </p:cNvSpPr>
          <p:nvPr>
            <p:ph type="title"/>
          </p:nvPr>
        </p:nvSpPr>
        <p:spPr>
          <a:xfrm>
            <a:off x="9163050" y="6054724"/>
            <a:ext cx="1885950" cy="739775"/>
          </a:xfrm>
        </p:spPr>
        <p:txBody>
          <a:bodyPr/>
          <a:lstStyle/>
          <a:p>
            <a:r>
              <a:rPr lang="it-IT" dirty="0"/>
              <a:t>Portale</a:t>
            </a:r>
          </a:p>
        </p:txBody>
      </p:sp>
      <p:sp>
        <p:nvSpPr>
          <p:cNvPr id="3" name="Segnaposto contenuto 2">
            <a:extLst>
              <a:ext uri="{FF2B5EF4-FFF2-40B4-BE49-F238E27FC236}">
                <a16:creationId xmlns:a16="http://schemas.microsoft.com/office/drawing/2014/main" id="{BD964C89-442D-45EF-AF33-B296692606BC}"/>
              </a:ext>
            </a:extLst>
          </p:cNvPr>
          <p:cNvSpPr>
            <a:spLocks noGrp="1"/>
          </p:cNvSpPr>
          <p:nvPr>
            <p:ph idx="1"/>
          </p:nvPr>
        </p:nvSpPr>
        <p:spPr>
          <a:xfrm>
            <a:off x="114300" y="647700"/>
            <a:ext cx="11610975" cy="5708649"/>
          </a:xfrm>
        </p:spPr>
        <p:txBody>
          <a:bodyPr>
            <a:normAutofit lnSpcReduction="10000"/>
          </a:bodyPr>
          <a:lstStyle/>
          <a:p>
            <a:r>
              <a:rPr lang="it-IT" dirty="0"/>
              <a:t>Nei mesi successivi Massimo Rossi sollecita ripetutamente </a:t>
            </a:r>
            <a:r>
              <a:rPr lang="it-IT" dirty="0" err="1"/>
              <a:t>Frascari</a:t>
            </a:r>
            <a:r>
              <a:rPr lang="it-IT" dirty="0"/>
              <a:t> per farsi consegnare e illustrare il progetto di cui aveva parlato … ma ad ogni richiesta riceve risposte vaghe e continui rinvii.</a:t>
            </a:r>
          </a:p>
          <a:p>
            <a:r>
              <a:rPr lang="it-IT" dirty="0"/>
              <a:t>Nel Consiglio Federale del 15/09/2017 viene decisa la data di presentazione del portale federale (14/10), che nel frattempo è ormai pronto.</a:t>
            </a:r>
          </a:p>
          <a:p>
            <a:r>
              <a:rPr lang="it-IT" dirty="0"/>
              <a:t>Così si arriva verso la fine del mese di settembre quando Frascari consegna un CD con il progetto all’ufficio comunicazione ed immagine, ma ormai non si può più intervenite su ciò che è stato già realizzato.</a:t>
            </a:r>
          </a:p>
          <a:p>
            <a:r>
              <a:rPr lang="it-IT" dirty="0"/>
              <a:t>Successivamente, in una telefonata a Nolli, </a:t>
            </a:r>
            <a:r>
              <a:rPr lang="it-IT" dirty="0" err="1"/>
              <a:t>Voltolina</a:t>
            </a:r>
            <a:r>
              <a:rPr lang="it-IT" dirty="0"/>
              <a:t> dice che il progetto del portale era pronto ad Aprile 2017 !!!!!!!!!!!</a:t>
            </a:r>
          </a:p>
          <a:p>
            <a:r>
              <a:rPr lang="it-IT" dirty="0"/>
              <a:t>… Ma dove era finito? Perché, se era pronto, non è stato consegnato? Inefficienza, trascuratezza o un piano del quale non si capisce lo scopo?</a:t>
            </a:r>
          </a:p>
          <a:p>
            <a:r>
              <a:rPr lang="it-IT" dirty="0"/>
              <a:t>Come mai Frascari non ha mai coinvolto le persone del suo staff perché potessero parlare direttamente con Coni-Net (realizzatore del portale) </a:t>
            </a:r>
          </a:p>
        </p:txBody>
      </p:sp>
      <p:sp>
        <p:nvSpPr>
          <p:cNvPr id="4" name="Segnaposto piè di pagina 3">
            <a:extLst>
              <a:ext uri="{FF2B5EF4-FFF2-40B4-BE49-F238E27FC236}">
                <a16:creationId xmlns:a16="http://schemas.microsoft.com/office/drawing/2014/main" id="{9D98704D-DE84-44FC-B832-202F7D726A53}"/>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78ED1003-E266-436F-B6FF-9E13723F196E}"/>
              </a:ext>
            </a:extLst>
          </p:cNvPr>
          <p:cNvSpPr>
            <a:spLocks noGrp="1"/>
          </p:cNvSpPr>
          <p:nvPr>
            <p:ph type="sldNum" sz="quarter" idx="12"/>
          </p:nvPr>
        </p:nvSpPr>
        <p:spPr>
          <a:xfrm>
            <a:off x="8610600" y="6356350"/>
            <a:ext cx="2743200" cy="365125"/>
          </a:xfrm>
        </p:spPr>
        <p:txBody>
          <a:bodyPr/>
          <a:lstStyle/>
          <a:p>
            <a:fld id="{576D6758-E145-4906-80A8-B4C617DBE4A7}" type="slidenum">
              <a:rPr lang="it-IT" smtClean="0"/>
              <a:t>6</a:t>
            </a:fld>
            <a:endParaRPr lang="it-IT" dirty="0"/>
          </a:p>
        </p:txBody>
      </p:sp>
    </p:spTree>
    <p:extLst>
      <p:ext uri="{BB962C8B-B14F-4D97-AF65-F5344CB8AC3E}">
        <p14:creationId xmlns:p14="http://schemas.microsoft.com/office/powerpoint/2010/main" val="25302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92741-6674-4960-AECD-76C2FD8FA5D8}"/>
              </a:ext>
            </a:extLst>
          </p:cNvPr>
          <p:cNvSpPr>
            <a:spLocks noGrp="1"/>
          </p:cNvSpPr>
          <p:nvPr>
            <p:ph type="title"/>
          </p:nvPr>
        </p:nvSpPr>
        <p:spPr>
          <a:xfrm>
            <a:off x="239394" y="185739"/>
            <a:ext cx="1838325" cy="654050"/>
          </a:xfrm>
        </p:spPr>
        <p:txBody>
          <a:bodyPr>
            <a:normAutofit fontScale="90000"/>
          </a:bodyPr>
          <a:lstStyle/>
          <a:p>
            <a:r>
              <a:rPr lang="it-IT" dirty="0"/>
              <a:t>Portale</a:t>
            </a:r>
          </a:p>
        </p:txBody>
      </p:sp>
      <p:sp>
        <p:nvSpPr>
          <p:cNvPr id="3" name="Segnaposto contenuto 2">
            <a:extLst>
              <a:ext uri="{FF2B5EF4-FFF2-40B4-BE49-F238E27FC236}">
                <a16:creationId xmlns:a16="http://schemas.microsoft.com/office/drawing/2014/main" id="{3FD44559-42A8-4EE5-911D-4206D712CA75}"/>
              </a:ext>
            </a:extLst>
          </p:cNvPr>
          <p:cNvSpPr>
            <a:spLocks noGrp="1"/>
          </p:cNvSpPr>
          <p:nvPr>
            <p:ph idx="1"/>
          </p:nvPr>
        </p:nvSpPr>
        <p:spPr>
          <a:xfrm>
            <a:off x="647699" y="839789"/>
            <a:ext cx="6553201" cy="5619751"/>
          </a:xfrm>
        </p:spPr>
        <p:txBody>
          <a:bodyPr>
            <a:normAutofit lnSpcReduction="10000"/>
          </a:bodyPr>
          <a:lstStyle/>
          <a:p>
            <a:r>
              <a:rPr lang="it-IT" dirty="0"/>
              <a:t>Ma le domande non sono finite …</a:t>
            </a:r>
          </a:p>
          <a:p>
            <a:r>
              <a:rPr lang="it-IT" dirty="0"/>
              <a:t>Il sabato 14/10/2017 viene presentato il portale</a:t>
            </a:r>
          </a:p>
          <a:p>
            <a:r>
              <a:rPr lang="it-IT" dirty="0"/>
              <a:t>Il lunedì successivo 16/10 viene fatta una richiesta di inserire un link di un portale a tutti sconosciuto</a:t>
            </a:r>
          </a:p>
          <a:p>
            <a:r>
              <a:rPr lang="it-IT" dirty="0"/>
              <a:t>Questo è un sito creato dalla società «La Mandragora» tramite una società esterna su indicazione del settore per la consegna degli </a:t>
            </a:r>
            <a:r>
              <a:rPr lang="it-IT" dirty="0" err="1"/>
              <a:t>e_book</a:t>
            </a:r>
            <a:r>
              <a:rPr lang="it-IT" dirty="0"/>
              <a:t> tramite gli </a:t>
            </a:r>
            <a:r>
              <a:rPr lang="it-IT" dirty="0" err="1"/>
              <a:t>steaker</a:t>
            </a:r>
            <a:r>
              <a:rPr lang="it-IT" dirty="0"/>
              <a:t> … </a:t>
            </a:r>
          </a:p>
          <a:p>
            <a:r>
              <a:rPr lang="it-IT" dirty="0"/>
              <a:t>Penso che Fipsas abbia pagato il sito</a:t>
            </a:r>
          </a:p>
          <a:p>
            <a:r>
              <a:rPr lang="it-IT" dirty="0"/>
              <a:t>… ma cerchiamo a tutti i costi una soluzione immediatamente</a:t>
            </a:r>
          </a:p>
          <a:p>
            <a:endParaRPr lang="it-IT" dirty="0"/>
          </a:p>
        </p:txBody>
      </p:sp>
      <p:sp>
        <p:nvSpPr>
          <p:cNvPr id="4" name="Segnaposto piè di pagina 3">
            <a:extLst>
              <a:ext uri="{FF2B5EF4-FFF2-40B4-BE49-F238E27FC236}">
                <a16:creationId xmlns:a16="http://schemas.microsoft.com/office/drawing/2014/main" id="{99B54F05-3C3B-40A4-84B4-0647160BD4E0}"/>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C34B0D3F-69AF-482F-A598-7D3F6082BF70}"/>
              </a:ext>
            </a:extLst>
          </p:cNvPr>
          <p:cNvSpPr>
            <a:spLocks noGrp="1"/>
          </p:cNvSpPr>
          <p:nvPr>
            <p:ph type="sldNum" sz="quarter" idx="12"/>
          </p:nvPr>
        </p:nvSpPr>
        <p:spPr/>
        <p:txBody>
          <a:bodyPr/>
          <a:lstStyle/>
          <a:p>
            <a:fld id="{576D6758-E145-4906-80A8-B4C617DBE4A7}" type="slidenum">
              <a:rPr lang="it-IT" smtClean="0"/>
              <a:t>7</a:t>
            </a:fld>
            <a:endParaRPr lang="it-IT"/>
          </a:p>
        </p:txBody>
      </p:sp>
      <p:grpSp>
        <p:nvGrpSpPr>
          <p:cNvPr id="9" name="Gruppo 8">
            <a:extLst>
              <a:ext uri="{FF2B5EF4-FFF2-40B4-BE49-F238E27FC236}">
                <a16:creationId xmlns:a16="http://schemas.microsoft.com/office/drawing/2014/main" id="{D73D17FB-D429-47C0-93EB-A989911AD9C2}"/>
              </a:ext>
            </a:extLst>
          </p:cNvPr>
          <p:cNvGrpSpPr/>
          <p:nvPr/>
        </p:nvGrpSpPr>
        <p:grpSpPr>
          <a:xfrm>
            <a:off x="7325995" y="557212"/>
            <a:ext cx="4724400" cy="5981700"/>
            <a:chOff x="7325995" y="557212"/>
            <a:chExt cx="4724400" cy="5981700"/>
          </a:xfrm>
        </p:grpSpPr>
        <p:pic>
          <p:nvPicPr>
            <p:cNvPr id="6" name="Immagine 5">
              <a:extLst>
                <a:ext uri="{FF2B5EF4-FFF2-40B4-BE49-F238E27FC236}">
                  <a16:creationId xmlns:a16="http://schemas.microsoft.com/office/drawing/2014/main" id="{32A52F3D-E570-4390-8CB0-3D903B263F30}"/>
                </a:ext>
              </a:extLst>
            </p:cNvPr>
            <p:cNvPicPr>
              <a:picLocks noChangeAspect="1"/>
            </p:cNvPicPr>
            <p:nvPr/>
          </p:nvPicPr>
          <p:blipFill>
            <a:blip r:embed="rId2"/>
            <a:stretch>
              <a:fillRect/>
            </a:stretch>
          </p:blipFill>
          <p:spPr>
            <a:xfrm>
              <a:off x="7325995" y="557212"/>
              <a:ext cx="4724400" cy="5981700"/>
            </a:xfrm>
            <a:prstGeom prst="rect">
              <a:avLst/>
            </a:prstGeom>
          </p:spPr>
        </p:pic>
        <p:sp>
          <p:nvSpPr>
            <p:cNvPr id="8" name="CasellaDiTesto 7">
              <a:extLst>
                <a:ext uri="{FF2B5EF4-FFF2-40B4-BE49-F238E27FC236}">
                  <a16:creationId xmlns:a16="http://schemas.microsoft.com/office/drawing/2014/main" id="{5D1E800A-DB3C-4B3E-9B40-FCFA0EC59A55}"/>
                </a:ext>
              </a:extLst>
            </p:cNvPr>
            <p:cNvSpPr txBox="1"/>
            <p:nvPr/>
          </p:nvSpPr>
          <p:spPr>
            <a:xfrm>
              <a:off x="8561700" y="1188681"/>
              <a:ext cx="2252989" cy="369332"/>
            </a:xfrm>
            <a:prstGeom prst="rect">
              <a:avLst/>
            </a:prstGeom>
            <a:noFill/>
          </p:spPr>
          <p:txBody>
            <a:bodyPr wrap="none" rtlCol="0">
              <a:spAutoFit/>
            </a:bodyPr>
            <a:lstStyle/>
            <a:p>
              <a:r>
                <a:rPr lang="it-IT" dirty="0"/>
                <a:t>claudio.nolli@fipsas.it</a:t>
              </a:r>
            </a:p>
          </p:txBody>
        </p:sp>
      </p:grpSp>
    </p:spTree>
    <p:extLst>
      <p:ext uri="{BB962C8B-B14F-4D97-AF65-F5344CB8AC3E}">
        <p14:creationId xmlns:p14="http://schemas.microsoft.com/office/powerpoint/2010/main" val="4245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354106B0-903F-40AD-8C85-39E57F7A0490}"/>
              </a:ext>
            </a:extLst>
          </p:cNvPr>
          <p:cNvGrpSpPr/>
          <p:nvPr/>
        </p:nvGrpSpPr>
        <p:grpSpPr>
          <a:xfrm>
            <a:off x="229579" y="225569"/>
            <a:ext cx="11962421" cy="6370665"/>
            <a:chOff x="114789" y="1106007"/>
            <a:chExt cx="11962421" cy="6370665"/>
          </a:xfrm>
        </p:grpSpPr>
        <p:pic>
          <p:nvPicPr>
            <p:cNvPr id="10" name="Immagine 9">
              <a:extLst>
                <a:ext uri="{FF2B5EF4-FFF2-40B4-BE49-F238E27FC236}">
                  <a16:creationId xmlns:a16="http://schemas.microsoft.com/office/drawing/2014/main" id="{5616EF2E-B203-4F1E-A484-9D1663D3D8CC}"/>
                </a:ext>
              </a:extLst>
            </p:cNvPr>
            <p:cNvPicPr>
              <a:picLocks noChangeAspect="1"/>
            </p:cNvPicPr>
            <p:nvPr/>
          </p:nvPicPr>
          <p:blipFill>
            <a:blip r:embed="rId2"/>
            <a:stretch>
              <a:fillRect/>
            </a:stretch>
          </p:blipFill>
          <p:spPr>
            <a:xfrm>
              <a:off x="114789" y="1106007"/>
              <a:ext cx="11962421" cy="6370665"/>
            </a:xfrm>
            <a:prstGeom prst="rect">
              <a:avLst/>
            </a:prstGeom>
          </p:spPr>
        </p:pic>
        <p:sp>
          <p:nvSpPr>
            <p:cNvPr id="9" name="CasellaDiTesto 8">
              <a:extLst>
                <a:ext uri="{FF2B5EF4-FFF2-40B4-BE49-F238E27FC236}">
                  <a16:creationId xmlns:a16="http://schemas.microsoft.com/office/drawing/2014/main" id="{8DE7824B-376A-4812-87EB-4D04F475F414}"/>
                </a:ext>
              </a:extLst>
            </p:cNvPr>
            <p:cNvSpPr txBox="1"/>
            <p:nvPr/>
          </p:nvSpPr>
          <p:spPr>
            <a:xfrm>
              <a:off x="1177698" y="1682150"/>
              <a:ext cx="1797993" cy="307777"/>
            </a:xfrm>
            <a:prstGeom prst="rect">
              <a:avLst/>
            </a:prstGeom>
            <a:noFill/>
          </p:spPr>
          <p:txBody>
            <a:bodyPr wrap="none" rtlCol="0">
              <a:spAutoFit/>
            </a:bodyPr>
            <a:lstStyle/>
            <a:p>
              <a:r>
                <a:rPr lang="it-IT" sz="1400" dirty="0"/>
                <a:t>claudio.nolli@fipsas.it</a:t>
              </a:r>
            </a:p>
          </p:txBody>
        </p:sp>
      </p:grpSp>
      <p:sp>
        <p:nvSpPr>
          <p:cNvPr id="2" name="Segnaposto piè di pagina 1">
            <a:extLst>
              <a:ext uri="{FF2B5EF4-FFF2-40B4-BE49-F238E27FC236}">
                <a16:creationId xmlns:a16="http://schemas.microsoft.com/office/drawing/2014/main" id="{ED6BA157-B914-4F38-B1A8-193BA4CD4CA8}"/>
              </a:ext>
            </a:extLst>
          </p:cNvPr>
          <p:cNvSpPr>
            <a:spLocks noGrp="1"/>
          </p:cNvSpPr>
          <p:nvPr>
            <p:ph type="ftr" sz="quarter" idx="11"/>
          </p:nvPr>
        </p:nvSpPr>
        <p:spPr/>
        <p:txBody>
          <a:bodyPr/>
          <a:lstStyle/>
          <a:p>
            <a:r>
              <a:rPr lang="it-IT"/>
              <a:t>Comunicazione</a:t>
            </a:r>
          </a:p>
        </p:txBody>
      </p:sp>
      <p:sp>
        <p:nvSpPr>
          <p:cNvPr id="3" name="Segnaposto numero diapositiva 2">
            <a:extLst>
              <a:ext uri="{FF2B5EF4-FFF2-40B4-BE49-F238E27FC236}">
                <a16:creationId xmlns:a16="http://schemas.microsoft.com/office/drawing/2014/main" id="{849F0E93-B2D9-4921-8BFC-8809691E6165}"/>
              </a:ext>
            </a:extLst>
          </p:cNvPr>
          <p:cNvSpPr>
            <a:spLocks noGrp="1"/>
          </p:cNvSpPr>
          <p:nvPr>
            <p:ph type="sldNum" sz="quarter" idx="12"/>
          </p:nvPr>
        </p:nvSpPr>
        <p:spPr/>
        <p:txBody>
          <a:bodyPr/>
          <a:lstStyle/>
          <a:p>
            <a:fld id="{576D6758-E145-4906-80A8-B4C617DBE4A7}" type="slidenum">
              <a:rPr lang="it-IT" smtClean="0"/>
              <a:t>8</a:t>
            </a:fld>
            <a:endParaRPr lang="it-IT"/>
          </a:p>
        </p:txBody>
      </p:sp>
      <p:grpSp>
        <p:nvGrpSpPr>
          <p:cNvPr id="13" name="Gruppo 12">
            <a:extLst>
              <a:ext uri="{FF2B5EF4-FFF2-40B4-BE49-F238E27FC236}">
                <a16:creationId xmlns:a16="http://schemas.microsoft.com/office/drawing/2014/main" id="{E1F98F7F-5D50-40F1-8D06-CC34E22846E6}"/>
              </a:ext>
            </a:extLst>
          </p:cNvPr>
          <p:cNvGrpSpPr/>
          <p:nvPr/>
        </p:nvGrpSpPr>
        <p:grpSpPr>
          <a:xfrm>
            <a:off x="4038600" y="343852"/>
            <a:ext cx="7902029" cy="6134100"/>
            <a:chOff x="4038600" y="343852"/>
            <a:chExt cx="7902029" cy="6134100"/>
          </a:xfrm>
        </p:grpSpPr>
        <p:pic>
          <p:nvPicPr>
            <p:cNvPr id="6" name="Immagine 5">
              <a:extLst>
                <a:ext uri="{FF2B5EF4-FFF2-40B4-BE49-F238E27FC236}">
                  <a16:creationId xmlns:a16="http://schemas.microsoft.com/office/drawing/2014/main" id="{CCC8C2DF-38D5-4772-BBAA-2AACBD31985F}"/>
                </a:ext>
              </a:extLst>
            </p:cNvPr>
            <p:cNvPicPr>
              <a:picLocks noChangeAspect="1"/>
            </p:cNvPicPr>
            <p:nvPr/>
          </p:nvPicPr>
          <p:blipFill>
            <a:blip r:embed="rId3"/>
            <a:stretch>
              <a:fillRect/>
            </a:stretch>
          </p:blipFill>
          <p:spPr>
            <a:xfrm>
              <a:off x="4038600" y="343852"/>
              <a:ext cx="7902029" cy="6134100"/>
            </a:xfrm>
            <a:prstGeom prst="rect">
              <a:avLst/>
            </a:prstGeom>
          </p:spPr>
        </p:pic>
        <p:sp>
          <p:nvSpPr>
            <p:cNvPr id="7" name="CasellaDiTesto 6">
              <a:extLst>
                <a:ext uri="{FF2B5EF4-FFF2-40B4-BE49-F238E27FC236}">
                  <a16:creationId xmlns:a16="http://schemas.microsoft.com/office/drawing/2014/main" id="{B60643AD-C1A1-4EBC-B4AF-86F54F7B6B59}"/>
                </a:ext>
              </a:extLst>
            </p:cNvPr>
            <p:cNvSpPr txBox="1"/>
            <p:nvPr/>
          </p:nvSpPr>
          <p:spPr>
            <a:xfrm>
              <a:off x="5155906" y="798230"/>
              <a:ext cx="1797993" cy="307777"/>
            </a:xfrm>
            <a:prstGeom prst="rect">
              <a:avLst/>
            </a:prstGeom>
            <a:noFill/>
          </p:spPr>
          <p:txBody>
            <a:bodyPr wrap="none" rtlCol="0">
              <a:spAutoFit/>
            </a:bodyPr>
            <a:lstStyle/>
            <a:p>
              <a:r>
                <a:rPr lang="it-IT" sz="1400" dirty="0"/>
                <a:t>claudio.nolli@fipsas.it</a:t>
              </a:r>
            </a:p>
          </p:txBody>
        </p:sp>
      </p:grpSp>
      <p:grpSp>
        <p:nvGrpSpPr>
          <p:cNvPr id="12" name="Gruppo 11">
            <a:extLst>
              <a:ext uri="{FF2B5EF4-FFF2-40B4-BE49-F238E27FC236}">
                <a16:creationId xmlns:a16="http://schemas.microsoft.com/office/drawing/2014/main" id="{2D41D3CB-ABEC-4B8A-B692-FE5A4E8ACFB4}"/>
              </a:ext>
            </a:extLst>
          </p:cNvPr>
          <p:cNvGrpSpPr/>
          <p:nvPr/>
        </p:nvGrpSpPr>
        <p:grpSpPr>
          <a:xfrm>
            <a:off x="1057899" y="1315387"/>
            <a:ext cx="9286875" cy="4219575"/>
            <a:chOff x="512468" y="1240314"/>
            <a:chExt cx="9286875" cy="4219575"/>
          </a:xfrm>
        </p:grpSpPr>
        <p:pic>
          <p:nvPicPr>
            <p:cNvPr id="4" name="Immagine 3">
              <a:extLst>
                <a:ext uri="{FF2B5EF4-FFF2-40B4-BE49-F238E27FC236}">
                  <a16:creationId xmlns:a16="http://schemas.microsoft.com/office/drawing/2014/main" id="{6A832379-DF16-4D2D-B6B2-E38BA0FE7FD9}"/>
                </a:ext>
              </a:extLst>
            </p:cNvPr>
            <p:cNvPicPr>
              <a:picLocks noChangeAspect="1"/>
            </p:cNvPicPr>
            <p:nvPr/>
          </p:nvPicPr>
          <p:blipFill>
            <a:blip r:embed="rId4"/>
            <a:stretch>
              <a:fillRect/>
            </a:stretch>
          </p:blipFill>
          <p:spPr>
            <a:xfrm>
              <a:off x="512468" y="1240314"/>
              <a:ext cx="9286875" cy="4219575"/>
            </a:xfrm>
            <a:prstGeom prst="rect">
              <a:avLst/>
            </a:prstGeom>
          </p:spPr>
        </p:pic>
        <p:sp>
          <p:nvSpPr>
            <p:cNvPr id="11" name="CasellaDiTesto 10">
              <a:extLst>
                <a:ext uri="{FF2B5EF4-FFF2-40B4-BE49-F238E27FC236}">
                  <a16:creationId xmlns:a16="http://schemas.microsoft.com/office/drawing/2014/main" id="{4D301515-4037-4F48-97C4-B4F887885082}"/>
                </a:ext>
              </a:extLst>
            </p:cNvPr>
            <p:cNvSpPr txBox="1"/>
            <p:nvPr/>
          </p:nvSpPr>
          <p:spPr>
            <a:xfrm>
              <a:off x="1813266" y="1913676"/>
              <a:ext cx="1797993" cy="307777"/>
            </a:xfrm>
            <a:prstGeom prst="rect">
              <a:avLst/>
            </a:prstGeom>
            <a:noFill/>
          </p:spPr>
          <p:txBody>
            <a:bodyPr wrap="none" rtlCol="0">
              <a:spAutoFit/>
            </a:bodyPr>
            <a:lstStyle/>
            <a:p>
              <a:r>
                <a:rPr lang="it-IT" sz="1400" dirty="0"/>
                <a:t>claudio.nolli@fipsas.it</a:t>
              </a:r>
            </a:p>
          </p:txBody>
        </p:sp>
      </p:grpSp>
    </p:spTree>
    <p:extLst>
      <p:ext uri="{BB962C8B-B14F-4D97-AF65-F5344CB8AC3E}">
        <p14:creationId xmlns:p14="http://schemas.microsoft.com/office/powerpoint/2010/main" val="27678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67593-ACF8-44A5-8C4E-BF325E08ABEA}"/>
              </a:ext>
            </a:extLst>
          </p:cNvPr>
          <p:cNvSpPr>
            <a:spLocks noGrp="1"/>
          </p:cNvSpPr>
          <p:nvPr>
            <p:ph type="title"/>
          </p:nvPr>
        </p:nvSpPr>
        <p:spPr>
          <a:xfrm>
            <a:off x="10296525" y="136525"/>
            <a:ext cx="1695450" cy="663575"/>
          </a:xfrm>
        </p:spPr>
        <p:txBody>
          <a:bodyPr>
            <a:normAutofit fontScale="90000"/>
          </a:bodyPr>
          <a:lstStyle/>
          <a:p>
            <a:r>
              <a:rPr lang="it-IT" dirty="0"/>
              <a:t>Portale </a:t>
            </a:r>
          </a:p>
        </p:txBody>
      </p:sp>
      <p:sp>
        <p:nvSpPr>
          <p:cNvPr id="3" name="Segnaposto contenuto 2">
            <a:extLst>
              <a:ext uri="{FF2B5EF4-FFF2-40B4-BE49-F238E27FC236}">
                <a16:creationId xmlns:a16="http://schemas.microsoft.com/office/drawing/2014/main" id="{0442B8BE-3DF9-46B9-8BD1-97CC8C901D0E}"/>
              </a:ext>
            </a:extLst>
          </p:cNvPr>
          <p:cNvSpPr>
            <a:spLocks noGrp="1"/>
          </p:cNvSpPr>
          <p:nvPr>
            <p:ph idx="1"/>
          </p:nvPr>
        </p:nvSpPr>
        <p:spPr>
          <a:xfrm>
            <a:off x="438150" y="850232"/>
            <a:ext cx="11029950" cy="5694947"/>
          </a:xfrm>
        </p:spPr>
        <p:txBody>
          <a:bodyPr>
            <a:normAutofit/>
          </a:bodyPr>
          <a:lstStyle/>
          <a:p>
            <a:r>
              <a:rPr lang="it-IT" dirty="0"/>
              <a:t>Verso la fine di ottobre 2017 il problema del «portale esterno» è risolto</a:t>
            </a:r>
          </a:p>
          <a:p>
            <a:r>
              <a:rPr lang="it-IT" dirty="0"/>
              <a:t>Dopo circa sei mesi (primavera 2018) Frascari fa la richiesta di inviare gli </a:t>
            </a:r>
            <a:r>
              <a:rPr lang="it-IT" dirty="0" err="1"/>
              <a:t>e_book</a:t>
            </a:r>
            <a:r>
              <a:rPr lang="it-IT" dirty="0"/>
              <a:t> immediatamente al momento dell’iscrizione al corso, ma con questa impostazione il problema è di difficile soluzione</a:t>
            </a:r>
          </a:p>
          <a:p>
            <a:r>
              <a:rPr lang="it-IT" dirty="0"/>
              <a:t>Nell’analisi dello sviluppo software fatto in luglio 2018 vengono sottolineati alla software house tre problemi non risolti. Uno dei quali è il seguente (tratto dal documento d’analisi):</a:t>
            </a:r>
          </a:p>
          <a:p>
            <a:pPr lvl="1"/>
            <a:r>
              <a:rPr lang="it-IT" dirty="0"/>
              <a:t>«Un metodo per avere, anche al momento dell’iscrizione, la possibilità di scaricare, ricevere il testo in pdf … Inviare subito l’</a:t>
            </a:r>
            <a:r>
              <a:rPr lang="it-IT" dirty="0" err="1"/>
              <a:t>e_book</a:t>
            </a:r>
            <a:r>
              <a:rPr lang="it-IT" dirty="0"/>
              <a:t> collegamento con La Mandragora»</a:t>
            </a:r>
          </a:p>
          <a:p>
            <a:pPr lvl="1"/>
            <a:r>
              <a:rPr lang="it-IT" dirty="0"/>
              <a:t>Per affrontare questo problema è necessaria una struttura differente … vedremo come fare</a:t>
            </a:r>
          </a:p>
          <a:p>
            <a:pPr lvl="1"/>
            <a:endParaRPr lang="it-IT" dirty="0"/>
          </a:p>
        </p:txBody>
      </p:sp>
      <p:sp>
        <p:nvSpPr>
          <p:cNvPr id="4" name="Segnaposto piè di pagina 3">
            <a:extLst>
              <a:ext uri="{FF2B5EF4-FFF2-40B4-BE49-F238E27FC236}">
                <a16:creationId xmlns:a16="http://schemas.microsoft.com/office/drawing/2014/main" id="{75999D50-0448-4C16-89E5-5127FB4C26D7}"/>
              </a:ext>
            </a:extLst>
          </p:cNvPr>
          <p:cNvSpPr>
            <a:spLocks noGrp="1"/>
          </p:cNvSpPr>
          <p:nvPr>
            <p:ph type="ftr" sz="quarter" idx="11"/>
          </p:nvPr>
        </p:nvSpPr>
        <p:spPr/>
        <p:txBody>
          <a:bodyPr/>
          <a:lstStyle/>
          <a:p>
            <a:r>
              <a:rPr lang="it-IT"/>
              <a:t>Comunicazione</a:t>
            </a:r>
          </a:p>
        </p:txBody>
      </p:sp>
      <p:sp>
        <p:nvSpPr>
          <p:cNvPr id="5" name="Segnaposto numero diapositiva 4">
            <a:extLst>
              <a:ext uri="{FF2B5EF4-FFF2-40B4-BE49-F238E27FC236}">
                <a16:creationId xmlns:a16="http://schemas.microsoft.com/office/drawing/2014/main" id="{D15FC6C3-10A8-4406-91B0-E015E21066A8}"/>
              </a:ext>
            </a:extLst>
          </p:cNvPr>
          <p:cNvSpPr>
            <a:spLocks noGrp="1"/>
          </p:cNvSpPr>
          <p:nvPr>
            <p:ph type="sldNum" sz="quarter" idx="12"/>
          </p:nvPr>
        </p:nvSpPr>
        <p:spPr/>
        <p:txBody>
          <a:bodyPr/>
          <a:lstStyle/>
          <a:p>
            <a:fld id="{576D6758-E145-4906-80A8-B4C617DBE4A7}" type="slidenum">
              <a:rPr lang="it-IT" smtClean="0"/>
              <a:t>9</a:t>
            </a:fld>
            <a:endParaRPr lang="it-IT"/>
          </a:p>
        </p:txBody>
      </p:sp>
    </p:spTree>
    <p:extLst>
      <p:ext uri="{BB962C8B-B14F-4D97-AF65-F5344CB8AC3E}">
        <p14:creationId xmlns:p14="http://schemas.microsoft.com/office/powerpoint/2010/main" val="38844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1607</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Tema di Office</vt:lpstr>
      <vt:lpstr>La comunicazione Didattica Subacquea</vt:lpstr>
      <vt:lpstr>Dichiarazione del consiglio DS</vt:lpstr>
      <vt:lpstr>Portale</vt:lpstr>
      <vt:lpstr>Presentazione standard di PowerPoint</vt:lpstr>
      <vt:lpstr>Portale</vt:lpstr>
      <vt:lpstr>Portale</vt:lpstr>
      <vt:lpstr>Portale</vt:lpstr>
      <vt:lpstr>Presentazione standard di PowerPoint</vt:lpstr>
      <vt:lpstr>Portale </vt:lpstr>
      <vt:lpstr>Portale </vt:lpstr>
      <vt:lpstr>Presentazione standard di PowerPoint</vt:lpstr>
      <vt:lpstr>Presentazione standard di PowerPoint</vt:lpstr>
      <vt:lpstr>Presentazione standard di PowerPoint</vt:lpstr>
      <vt:lpstr>Presentazione standard di PowerPoint</vt:lpstr>
      <vt:lpstr>Facebook</vt:lpstr>
      <vt:lpstr>Presentazione standard di PowerPoint</vt:lpstr>
      <vt:lpstr>Il tempo passa ….</vt:lpstr>
      <vt:lpstr>Facebook</vt:lpstr>
      <vt:lpstr>EudiShow e stand</vt:lpstr>
      <vt:lpstr>Ancora un paio di servizi … nascosti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comunicazione Didattica Subacquea</dc:title>
  <dc:creator>Claudio Nolli</dc:creator>
  <cp:lastModifiedBy>Claudio Nolli</cp:lastModifiedBy>
  <cp:revision>91</cp:revision>
  <dcterms:created xsi:type="dcterms:W3CDTF">2018-12-26T10:37:21Z</dcterms:created>
  <dcterms:modified xsi:type="dcterms:W3CDTF">2018-12-28T10:03:51Z</dcterms:modified>
</cp:coreProperties>
</file>